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7" r:id="rId6"/>
    <p:sldId id="269" r:id="rId7"/>
    <p:sldId id="270" r:id="rId8"/>
    <p:sldId id="286" r:id="rId9"/>
    <p:sldId id="271" r:id="rId10"/>
    <p:sldId id="272" r:id="rId11"/>
    <p:sldId id="273" r:id="rId12"/>
    <p:sldId id="275" r:id="rId13"/>
    <p:sldId id="287" r:id="rId14"/>
    <p:sldId id="274" r:id="rId15"/>
    <p:sldId id="277" r:id="rId16"/>
    <p:sldId id="278" r:id="rId17"/>
    <p:sldId id="279" r:id="rId18"/>
    <p:sldId id="288" r:id="rId19"/>
    <p:sldId id="281" r:id="rId20"/>
    <p:sldId id="282" r:id="rId21"/>
    <p:sldId id="283" r:id="rId22"/>
    <p:sldId id="284" r:id="rId23"/>
    <p:sldId id="285" r:id="rId24"/>
    <p:sldId id="289" r:id="rId25"/>
    <p:sldId id="299" r:id="rId26"/>
    <p:sldId id="290" r:id="rId27"/>
    <p:sldId id="291" r:id="rId28"/>
    <p:sldId id="292" r:id="rId29"/>
    <p:sldId id="300" r:id="rId30"/>
    <p:sldId id="294" r:id="rId31"/>
    <p:sldId id="295" r:id="rId32"/>
    <p:sldId id="259" r:id="rId33"/>
    <p:sldId id="260" r:id="rId34"/>
    <p:sldId id="262" r:id="rId35"/>
    <p:sldId id="261" r:id="rId36"/>
    <p:sldId id="263" r:id="rId37"/>
    <p:sldId id="264" r:id="rId38"/>
    <p:sldId id="265" r:id="rId39"/>
    <p:sldId id="266" r:id="rId40"/>
    <p:sldId id="301"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34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pt-BR"/>
              <a:t>Clique para editar o título mestre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pt-BR"/>
              <a:t>Clique para editar o título mestre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echnet.microsoft.com/pt-br/library/hh831538.aspx#pba_2a" TargetMode="External"/><Relationship Id="rId2" Type="http://schemas.openxmlformats.org/officeDocument/2006/relationships/hyperlink" Target="https://technet.microsoft.com/pt-br/library/hh831538.aspx#pba_1" TargetMode="External"/><Relationship Id="rId1" Type="http://schemas.openxmlformats.org/officeDocument/2006/relationships/slideLayout" Target="../slideLayouts/slideLayout2.xml"/><Relationship Id="rId4" Type="http://schemas.openxmlformats.org/officeDocument/2006/relationships/hyperlink" Target="https://technet.microsoft.com/pt-br/library/hh831538.aspx#pba_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ngdanielsantos.files.wordpress.com/2013/07/image69.png"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gdanielsantos.files.wordpress.com/2013/07/image70.pn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gdanielsantos.files.wordpress.com/2013/07/image71.pn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gdanielsantos.files.wordpress.com/2013/07/image72.pn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gdanielsantos.files.wordpress.com/2013/07/image73.png"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gdanielsantos.files.wordpress.com/2013/07/image74.p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gdanielsantos.files.wordpress.com/2013/07/image75.png"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gdanielsantos.files.wordpress.com/2013/07/image76.png"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gdanielsantos.files.wordpress.com/2013/07/image77.pn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gdanielsantos.files.wordpress.com/2013/07/image78.png"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gdanielsantos.files.wordpress.com/2013/07/image79.png"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engdanielsantos.files.wordpress.com/2013/07/image80.png"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gdanielsantos.files.wordpress.com/2013/07/image81.pn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gdanielsantos.files.wordpress.com/2013/07/image82.png"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gdanielsantos.files.wordpress.com/2013/07/image83.png"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gdanielsantos.files.wordpress.com/2013/07/image84.png"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gdanielsantos.files.wordpress.com/2013/07/image85.png"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gdanielsantos.files.wordpress.com/2013/07/image86.png"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gdanielsantos.files.wordpress.com/2013/07/image89.png"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ngdanielsantos.files.wordpress.com/2013/07/image90.png"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gdanielsantos.files.wordpress.com/2013/07/image91.png"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ngdanielsantos.files.wordpress.com/2013/07/image92.p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Servidor DHCP</a:t>
            </a:r>
          </a:p>
        </p:txBody>
      </p:sp>
      <p:sp>
        <p:nvSpPr>
          <p:cNvPr id="3" name="Subtítulo 2"/>
          <p:cNvSpPr>
            <a:spLocks noGrp="1"/>
          </p:cNvSpPr>
          <p:nvPr>
            <p:ph type="subTitle" idx="1"/>
          </p:nvPr>
        </p:nvSpPr>
        <p:spPr/>
        <p:txBody>
          <a:bodyPr/>
          <a:lstStyle/>
          <a:p>
            <a:r>
              <a:rPr lang="pt-BR" dirty="0"/>
              <a:t>Apresentação : </a:t>
            </a:r>
            <a:r>
              <a:rPr lang="pt-BR" dirty="0" err="1"/>
              <a:t>Prof.Carlos</a:t>
            </a:r>
            <a:endParaRPr lang="pt-BR" dirty="0"/>
          </a:p>
        </p:txBody>
      </p:sp>
    </p:spTree>
    <p:extLst>
      <p:ext uri="{BB962C8B-B14F-4D97-AF65-F5344CB8AC3E}">
        <p14:creationId xmlns:p14="http://schemas.microsoft.com/office/powerpoint/2010/main" val="80988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Definição de Concessão</a:t>
            </a:r>
          </a:p>
        </p:txBody>
      </p:sp>
      <p:sp>
        <p:nvSpPr>
          <p:cNvPr id="3" name="Espaço Reservado para Conteúdo 2"/>
          <p:cNvSpPr>
            <a:spLocks noGrp="1"/>
          </p:cNvSpPr>
          <p:nvPr>
            <p:ph idx="1"/>
          </p:nvPr>
        </p:nvSpPr>
        <p:spPr/>
        <p:txBody>
          <a:bodyPr/>
          <a:lstStyle/>
          <a:p>
            <a:r>
              <a:rPr lang="pt-BR" dirty="0"/>
              <a:t>A </a:t>
            </a:r>
            <a:r>
              <a:rPr lang="pt-BR" b="1" i="1" dirty="0">
                <a:solidFill>
                  <a:srgbClr val="FFC000"/>
                </a:solidFill>
              </a:rPr>
              <a:t>concessão</a:t>
            </a:r>
            <a:r>
              <a:rPr lang="pt-BR" b="1" i="1" dirty="0"/>
              <a:t> </a:t>
            </a:r>
            <a:r>
              <a:rPr lang="pt-BR" dirty="0"/>
              <a:t>é o tempo no qual um cliente DHCP pode utilizar uma configuração dinamicamente atribuída de IP. Antes da expiração do tempo de concessão, o cliente deve renová-lo ou obter uma nova concessão do DHCP. </a:t>
            </a:r>
          </a:p>
        </p:txBody>
      </p:sp>
    </p:spTree>
    <p:extLst>
      <p:ext uri="{BB962C8B-B14F-4D97-AF65-F5344CB8AC3E}">
        <p14:creationId xmlns:p14="http://schemas.microsoft.com/office/powerpoint/2010/main" val="20581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Atribuição de endereços IP </a:t>
            </a:r>
            <a:endParaRPr lang="pt-BR" dirty="0"/>
          </a:p>
        </p:txBody>
      </p:sp>
      <p:sp>
        <p:nvSpPr>
          <p:cNvPr id="3" name="Espaço Reservado para Conteúdo 2"/>
          <p:cNvSpPr>
            <a:spLocks noGrp="1"/>
          </p:cNvSpPr>
          <p:nvPr>
            <p:ph idx="1"/>
          </p:nvPr>
        </p:nvSpPr>
        <p:spPr/>
        <p:txBody>
          <a:bodyPr/>
          <a:lstStyle/>
          <a:p>
            <a:pPr algn="just"/>
            <a:r>
              <a:rPr lang="pt-BR" dirty="0"/>
              <a:t>O DHCP administra a atribuição e a liberação da configuração IP, concedendo a configuração IP ao cliente. O estado de concessão do DHCP depende do tempo que o cliente pode utilizar os dados da configuração IP antes de liberá-la e depois de atualizar os dados. O processo de atribuir a configuração IP é conhecido como </a:t>
            </a:r>
            <a:r>
              <a:rPr lang="pt-BR" b="1" i="1" dirty="0"/>
              <a:t>Processo de Geração de Concessão DHCP</a:t>
            </a:r>
            <a:r>
              <a:rPr lang="pt-BR" dirty="0"/>
              <a:t>, e o processo de renovar os dados da configuração IP é conhecido como </a:t>
            </a:r>
            <a:r>
              <a:rPr lang="pt-BR" b="1" i="1" dirty="0"/>
              <a:t>Processo de Renovação de Concessão de DHCP</a:t>
            </a:r>
            <a:r>
              <a:rPr lang="pt-BR" dirty="0"/>
              <a:t>. </a:t>
            </a:r>
          </a:p>
        </p:txBody>
      </p:sp>
    </p:spTree>
    <p:extLst>
      <p:ext uri="{BB962C8B-B14F-4D97-AF65-F5344CB8AC3E}">
        <p14:creationId xmlns:p14="http://schemas.microsoft.com/office/powerpoint/2010/main" val="332586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Atribuição de endereços IP </a:t>
            </a:r>
            <a:endParaRPr lang="pt-BR" dirty="0"/>
          </a:p>
        </p:txBody>
      </p:sp>
      <p:sp>
        <p:nvSpPr>
          <p:cNvPr id="3" name="Espaço Reservado para Conteúdo 2"/>
          <p:cNvSpPr>
            <a:spLocks noGrp="1"/>
          </p:cNvSpPr>
          <p:nvPr>
            <p:ph idx="1"/>
          </p:nvPr>
        </p:nvSpPr>
        <p:spPr/>
        <p:txBody>
          <a:bodyPr/>
          <a:lstStyle/>
          <a:p>
            <a:pPr algn="just"/>
            <a:r>
              <a:rPr lang="pt-BR" dirty="0"/>
              <a:t>Na primeira vez em que um cliente DHCP é adicionado à rede, ele deve solicitar a configuração IP ao Servidor DHCP para que, quando for recebida a solicitação, o servidor selecione um endereço IP do intervalo de endereços que o administrador definiu no escopo. O Servidor DHCP fornece a configuração IP ao cliente do DHCP. Se o cliente aceitar a oferta, o Servidor DHCP atribuirá o endereço IP ao cliente por um período de tempo especificado. Dessa forma, o cliente utilizará o endereço IP para ter acesso à rede. </a:t>
            </a:r>
          </a:p>
        </p:txBody>
      </p:sp>
    </p:spTree>
    <p:extLst>
      <p:ext uri="{BB962C8B-B14F-4D97-AF65-F5344CB8AC3E}">
        <p14:creationId xmlns:p14="http://schemas.microsoft.com/office/powerpoint/2010/main" val="258420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4658356" y="779297"/>
            <a:ext cx="6352583" cy="5041829"/>
          </a:xfrm>
          <a:prstGeom prst="rect">
            <a:avLst/>
          </a:prstGeom>
        </p:spPr>
      </p:pic>
      <p:sp>
        <p:nvSpPr>
          <p:cNvPr id="3" name="Título 1"/>
          <p:cNvSpPr txBox="1">
            <a:spLocks/>
          </p:cNvSpPr>
          <p:nvPr/>
        </p:nvSpPr>
        <p:spPr>
          <a:xfrm>
            <a:off x="618187" y="1136679"/>
            <a:ext cx="3937138" cy="1303867"/>
          </a:xfrm>
          <a:prstGeom prst="rect">
            <a:avLst/>
          </a:prstGeom>
        </p:spPr>
        <p:txBody>
          <a:bodyPr>
            <a:normAutofit fontScale="60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pt-BR" b="1" dirty="0"/>
              <a:t>Como funciona o Processo de Geração de Concessão do DHCP </a:t>
            </a:r>
            <a:endParaRPr lang="pt-BR" dirty="0"/>
          </a:p>
        </p:txBody>
      </p:sp>
    </p:spTree>
    <p:extLst>
      <p:ext uri="{BB962C8B-B14F-4D97-AF65-F5344CB8AC3E}">
        <p14:creationId xmlns:p14="http://schemas.microsoft.com/office/powerpoint/2010/main" val="266701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O cliente DHCP envia o pacote DHCPDISCOVER para localizar o Servidor DHCP </a:t>
            </a:r>
          </a:p>
        </p:txBody>
      </p:sp>
      <p:sp>
        <p:nvSpPr>
          <p:cNvPr id="3" name="Espaço Reservado para Conteúdo 2"/>
          <p:cNvSpPr>
            <a:spLocks noGrp="1"/>
          </p:cNvSpPr>
          <p:nvPr>
            <p:ph idx="1"/>
          </p:nvPr>
        </p:nvSpPr>
        <p:spPr/>
        <p:txBody>
          <a:bodyPr/>
          <a:lstStyle/>
          <a:p>
            <a:pPr algn="just"/>
            <a:r>
              <a:rPr lang="pt-BR" dirty="0"/>
              <a:t>Esse pacote DHCPDISCOVER é a mensagem que os clientes DHCP enviam na primeira vez que se conectam à rede e solicitam informações de IP de um servidor DHCP. Existem duas formas de iniciar o processo de Geração de Concessão de DHCP. A primeira ocorre quando um computador cliente é iniciado ou o TCP/IP é iniciado pela primeira vez, e a segunda quando um cliente tenta renovar sua concessão e não consegue. (Por exemplo, um cliente pode não conseguir executar uma renovação quando você o move para outra </a:t>
            </a:r>
            <a:r>
              <a:rPr lang="pt-BR" dirty="0" err="1"/>
              <a:t>sub-rede</a:t>
            </a:r>
            <a:r>
              <a:rPr lang="pt-BR" dirty="0"/>
              <a:t>.) </a:t>
            </a:r>
          </a:p>
        </p:txBody>
      </p:sp>
    </p:spTree>
    <p:extLst>
      <p:ext uri="{BB962C8B-B14F-4D97-AF65-F5344CB8AC3E}">
        <p14:creationId xmlns:p14="http://schemas.microsoft.com/office/powerpoint/2010/main" val="3058732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i="1" dirty="0"/>
              <a:t>O Servidor DHCP envia um pacote DHCPOFFER ao cliente.</a:t>
            </a:r>
            <a:endParaRPr lang="pt-BR" dirty="0"/>
          </a:p>
        </p:txBody>
      </p:sp>
      <p:sp>
        <p:nvSpPr>
          <p:cNvPr id="3" name="Espaço Reservado para Conteúdo 2"/>
          <p:cNvSpPr>
            <a:spLocks noGrp="1"/>
          </p:cNvSpPr>
          <p:nvPr>
            <p:ph idx="1"/>
          </p:nvPr>
        </p:nvSpPr>
        <p:spPr/>
        <p:txBody>
          <a:bodyPr>
            <a:normAutofit fontScale="92500" lnSpcReduction="20000"/>
          </a:bodyPr>
          <a:lstStyle/>
          <a:p>
            <a:pPr algn="just"/>
            <a:r>
              <a:rPr lang="pt-BR" dirty="0"/>
              <a:t>O pacote DHCPOFFER é uma mensagem que o Servidor DHCP utiliza para oferecer a concessão de um endereço IP ao cliente, quando ele se conecta à rede. Cada Servidor DHCP que responde, reserva o endereço IP oferecido para que ele não seja novamente oferecido a outro cliente DHCP, antes da aceitação do cliente inicial. Se o cliente não receber uma oferta depois de quatro solicitações, ele utiliza um IP do intervalo reservado de 169.254.0.1 a 169.254.255.254. O uso de um desses endereços </a:t>
            </a:r>
            <a:r>
              <a:rPr lang="pt-BR" dirty="0" err="1"/>
              <a:t>auto-configurados</a:t>
            </a:r>
            <a:r>
              <a:rPr lang="pt-BR" dirty="0"/>
              <a:t> garante que os clientes situados em uma </a:t>
            </a:r>
            <a:r>
              <a:rPr lang="pt-BR" dirty="0" err="1"/>
              <a:t>sub-rede</a:t>
            </a:r>
            <a:r>
              <a:rPr lang="pt-BR" dirty="0"/>
              <a:t> de Servidor DHCP inacessível possam se comunicar com outros clientes. Enquanto isso, o cliente DHCP continua buscando um Servidor DHCP disponível a cada cinco minutos. Quando um Servidor DHCP estiver disponível, os clientes receberão endereços IP válidos, permitindo que esses clientes se comuniquem com clientes na sua </a:t>
            </a:r>
            <a:r>
              <a:rPr lang="pt-BR" dirty="0" err="1"/>
              <a:t>sub-rede</a:t>
            </a:r>
            <a:r>
              <a:rPr lang="pt-BR" dirty="0"/>
              <a:t> e em outras.</a:t>
            </a:r>
          </a:p>
        </p:txBody>
      </p:sp>
    </p:spTree>
    <p:extLst>
      <p:ext uri="{BB962C8B-B14F-4D97-AF65-F5344CB8AC3E}">
        <p14:creationId xmlns:p14="http://schemas.microsoft.com/office/powerpoint/2010/main" val="1592233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i="1" dirty="0"/>
              <a:t>O cliente DHCP envia um pacote DHCPREQUEST ao Servidor DHCP</a:t>
            </a:r>
            <a:endParaRPr lang="pt-BR" dirty="0"/>
          </a:p>
        </p:txBody>
      </p:sp>
      <p:sp>
        <p:nvSpPr>
          <p:cNvPr id="3" name="Espaço Reservado para Conteúdo 2"/>
          <p:cNvSpPr>
            <a:spLocks noGrp="1"/>
          </p:cNvSpPr>
          <p:nvPr>
            <p:ph idx="1"/>
          </p:nvPr>
        </p:nvSpPr>
        <p:spPr/>
        <p:txBody>
          <a:bodyPr/>
          <a:lstStyle/>
          <a:p>
            <a:pPr algn="just"/>
            <a:r>
              <a:rPr lang="pt-BR" dirty="0"/>
              <a:t>O pacote DHCPREQUEST é a mensagem que um cliente envia ao Servidor DHCP para solicitar ou renovar sua concessão de IP. O cliente DHCP responde ao primeiro pacote DHCPOFFER que recebe com uma transmissão de DHCPREQUEST para aceitar a oferta. O pacote DHCPREQUEST inclui a identificação do servidor que o ofereceu e o cliente que o aceitou. Todos os outros servidores DHCP posteriores eliminam suas ofertas e mantêm seus endereços de IP para outras concessões.</a:t>
            </a:r>
          </a:p>
        </p:txBody>
      </p:sp>
    </p:spTree>
    <p:extLst>
      <p:ext uri="{BB962C8B-B14F-4D97-AF65-F5344CB8AC3E}">
        <p14:creationId xmlns:p14="http://schemas.microsoft.com/office/powerpoint/2010/main" val="418049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i="1" dirty="0"/>
              <a:t>O Servidor DHCP envia um pacote DHCPACK ao cliente DHCP</a:t>
            </a:r>
            <a:endParaRPr lang="pt-BR" dirty="0"/>
          </a:p>
        </p:txBody>
      </p:sp>
      <p:sp>
        <p:nvSpPr>
          <p:cNvPr id="3" name="Espaço Reservado para Conteúdo 2"/>
          <p:cNvSpPr>
            <a:spLocks noGrp="1"/>
          </p:cNvSpPr>
          <p:nvPr>
            <p:ph idx="1"/>
          </p:nvPr>
        </p:nvSpPr>
        <p:spPr/>
        <p:txBody>
          <a:bodyPr/>
          <a:lstStyle/>
          <a:p>
            <a:pPr algn="just"/>
            <a:r>
              <a:rPr lang="pt-BR" dirty="0"/>
              <a:t>O pacote DHCPACK é uma mensagem que o Servidor DHCP envia a um cliente como confirmação de recebimento e finalização do processo de concessão. Essa mensagem contém uma concessão válida para endereço IP e outros dados de configuração IP. Quando o cliente DHCP recebe a confirmação de recebimento, ele inicia o TCP/IP usando a configuração IP prevista pelo Servidor DHCP.</a:t>
            </a:r>
          </a:p>
        </p:txBody>
      </p:sp>
    </p:spTree>
    <p:extLst>
      <p:ext uri="{BB962C8B-B14F-4D97-AF65-F5344CB8AC3E}">
        <p14:creationId xmlns:p14="http://schemas.microsoft.com/office/powerpoint/2010/main" val="50455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16665" y="1273497"/>
            <a:ext cx="6352583" cy="4182218"/>
          </a:xfrm>
          <a:prstGeom prst="rect">
            <a:avLst/>
          </a:prstGeom>
        </p:spPr>
      </p:pic>
      <p:sp>
        <p:nvSpPr>
          <p:cNvPr id="3" name="Título 1"/>
          <p:cNvSpPr txBox="1">
            <a:spLocks/>
          </p:cNvSpPr>
          <p:nvPr/>
        </p:nvSpPr>
        <p:spPr>
          <a:xfrm>
            <a:off x="7585655" y="982132"/>
            <a:ext cx="3940937" cy="1303867"/>
          </a:xfrm>
          <a:prstGeom prst="rect">
            <a:avLst/>
          </a:prstGeom>
        </p:spPr>
        <p:txBody>
          <a:bodyPr>
            <a:normAutofit fontScale="60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b="1" dirty="0"/>
              <a:t>Como funciona o processo de Renovação de Concessão do DHCP</a:t>
            </a:r>
            <a:endParaRPr lang="pt-BR" dirty="0"/>
          </a:p>
        </p:txBody>
      </p:sp>
    </p:spTree>
    <p:extLst>
      <p:ext uri="{BB962C8B-B14F-4D97-AF65-F5344CB8AC3E}">
        <p14:creationId xmlns:p14="http://schemas.microsoft.com/office/powerpoint/2010/main" val="151747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Como funciona o processo de Renovação de Concessão do DHCP</a:t>
            </a:r>
            <a:endParaRPr lang="pt-BR" dirty="0"/>
          </a:p>
        </p:txBody>
      </p:sp>
      <p:sp>
        <p:nvSpPr>
          <p:cNvPr id="3" name="Espaço Reservado para Conteúdo 2"/>
          <p:cNvSpPr>
            <a:spLocks noGrp="1"/>
          </p:cNvSpPr>
          <p:nvPr>
            <p:ph idx="1"/>
          </p:nvPr>
        </p:nvSpPr>
        <p:spPr/>
        <p:txBody>
          <a:bodyPr/>
          <a:lstStyle/>
          <a:p>
            <a:pPr algn="just"/>
            <a:r>
              <a:rPr lang="pt-BR" b="1" i="1" dirty="0"/>
              <a:t>Processo de Renovação de Concessão de DHCP </a:t>
            </a:r>
            <a:r>
              <a:rPr lang="pt-BR" dirty="0"/>
              <a:t>é o processo pelo qual um cliente DHCP renova ou atualiza seus dados de configuração IP com o Servidor DHCP. </a:t>
            </a:r>
          </a:p>
          <a:p>
            <a:pPr algn="just"/>
            <a:r>
              <a:rPr lang="pt-BR" dirty="0"/>
              <a:t>O cliente DHCP renova a configuração IP antes da expiração do tempo de concessão. Se o período de concessão expirar e o cliente de DHCP ainda não tiver renovado sua configuração IP, ele perderá todos os dados da configuração IP e o processo de Geração de Concessão de DHCP será reiniciado. </a:t>
            </a:r>
          </a:p>
        </p:txBody>
      </p:sp>
    </p:spTree>
    <p:extLst>
      <p:ext uri="{BB962C8B-B14F-4D97-AF65-F5344CB8AC3E}">
        <p14:creationId xmlns:p14="http://schemas.microsoft.com/office/powerpoint/2010/main" val="535406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Índice</a:t>
            </a:r>
          </a:p>
        </p:txBody>
      </p:sp>
      <p:sp>
        <p:nvSpPr>
          <p:cNvPr id="3" name="Espaço Reservado para Conteúdo 2"/>
          <p:cNvSpPr>
            <a:spLocks noGrp="1"/>
          </p:cNvSpPr>
          <p:nvPr>
            <p:ph idx="1"/>
          </p:nvPr>
        </p:nvSpPr>
        <p:spPr>
          <a:xfrm>
            <a:off x="810297" y="2556932"/>
            <a:ext cx="5285703" cy="3318936"/>
          </a:xfrm>
        </p:spPr>
        <p:txBody>
          <a:bodyPr>
            <a:normAutofit fontScale="70000" lnSpcReduction="20000"/>
          </a:bodyPr>
          <a:lstStyle/>
          <a:p>
            <a:r>
              <a:rPr lang="pt-BR" b="1" dirty="0"/>
              <a:t>Por que utilizar o DHCP? </a:t>
            </a:r>
          </a:p>
          <a:p>
            <a:r>
              <a:rPr lang="pt-BR" b="1" dirty="0"/>
              <a:t>Definição </a:t>
            </a:r>
          </a:p>
          <a:p>
            <a:r>
              <a:rPr lang="pt-BR" b="1" dirty="0"/>
              <a:t>Configuração manual do TCP/IP </a:t>
            </a:r>
          </a:p>
          <a:p>
            <a:r>
              <a:rPr lang="pt-BR" b="1" dirty="0"/>
              <a:t>Configuração automática do TCP/IP </a:t>
            </a:r>
          </a:p>
          <a:p>
            <a:r>
              <a:rPr lang="pt-BR" b="1" dirty="0"/>
              <a:t>Como o DHCP atribui endereços IP </a:t>
            </a:r>
          </a:p>
          <a:p>
            <a:r>
              <a:rPr lang="pt-BR" b="1" dirty="0"/>
              <a:t>Introdução  DHCP</a:t>
            </a:r>
          </a:p>
          <a:p>
            <a:r>
              <a:rPr lang="pt-BR" b="1" dirty="0"/>
              <a:t>Definição  DHCP</a:t>
            </a:r>
          </a:p>
          <a:p>
            <a:r>
              <a:rPr lang="pt-BR" b="1" dirty="0"/>
              <a:t>Atribuição de endereços IP </a:t>
            </a:r>
          </a:p>
          <a:p>
            <a:r>
              <a:rPr lang="pt-BR" b="1" i="1" dirty="0"/>
              <a:t>O cliente DHCP envia o pacote DHCPDISCOVER para localizar o Servidor DHCP. </a:t>
            </a:r>
            <a:endParaRPr lang="pt-BR" b="1" dirty="0"/>
          </a:p>
        </p:txBody>
      </p:sp>
      <p:sp>
        <p:nvSpPr>
          <p:cNvPr id="4" name="Espaço Reservado para Conteúdo 2"/>
          <p:cNvSpPr txBox="1">
            <a:spLocks/>
          </p:cNvSpPr>
          <p:nvPr/>
        </p:nvSpPr>
        <p:spPr>
          <a:xfrm>
            <a:off x="6096000" y="2556932"/>
            <a:ext cx="5285703" cy="3318936"/>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pt-BR" b="1" dirty="0"/>
              <a:t>Como funciona o Processo de Geração de Concessão do DHCP</a:t>
            </a:r>
          </a:p>
          <a:p>
            <a:r>
              <a:rPr lang="pt-BR" b="1" dirty="0"/>
              <a:t>Envia o pacote DHCPDISCOVER</a:t>
            </a:r>
          </a:p>
          <a:p>
            <a:r>
              <a:rPr lang="pt-BR" b="1" dirty="0"/>
              <a:t>Envia um pacote DHCPREQUEST </a:t>
            </a:r>
          </a:p>
          <a:p>
            <a:r>
              <a:rPr lang="pt-BR" b="1" dirty="0"/>
              <a:t>Envia um pacote DHCPACK</a:t>
            </a:r>
          </a:p>
          <a:p>
            <a:r>
              <a:rPr lang="pt-BR" b="1" dirty="0"/>
              <a:t>Renovação de Concessão do DHCP</a:t>
            </a:r>
            <a:endParaRPr lang="pt-BR" b="1" dirty="0">
              <a:hlinkClick r:id="rId2"/>
            </a:endParaRPr>
          </a:p>
          <a:p>
            <a:r>
              <a:rPr lang="pt-BR" b="1" dirty="0">
                <a:hlinkClick r:id="rId2"/>
              </a:rPr>
              <a:t>Determinar endereços MAC</a:t>
            </a:r>
            <a:endParaRPr lang="pt-BR" b="1" dirty="0"/>
          </a:p>
          <a:p>
            <a:r>
              <a:rPr lang="pt-BR" b="1" dirty="0">
                <a:hlinkClick r:id="rId3"/>
              </a:rPr>
              <a:t>Criar políticas</a:t>
            </a:r>
            <a:endParaRPr lang="pt-BR" b="1" dirty="0"/>
          </a:p>
          <a:p>
            <a:r>
              <a:rPr lang="pt-BR" b="1" dirty="0">
                <a:hlinkClick r:id="rId4"/>
              </a:rPr>
              <a:t>Demonstrar políticas</a:t>
            </a:r>
            <a:endParaRPr lang="pt-BR" b="1" dirty="0"/>
          </a:p>
        </p:txBody>
      </p:sp>
    </p:spTree>
    <p:extLst>
      <p:ext uri="{BB962C8B-B14F-4D97-AF65-F5344CB8AC3E}">
        <p14:creationId xmlns:p14="http://schemas.microsoft.com/office/powerpoint/2010/main" val="67018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Período de Concessão </a:t>
            </a:r>
            <a:endParaRPr lang="pt-BR" dirty="0"/>
          </a:p>
        </p:txBody>
      </p:sp>
      <p:sp>
        <p:nvSpPr>
          <p:cNvPr id="3" name="Espaço Reservado para Conteúdo 2"/>
          <p:cNvSpPr>
            <a:spLocks noGrp="1"/>
          </p:cNvSpPr>
          <p:nvPr>
            <p:ph idx="1"/>
          </p:nvPr>
        </p:nvSpPr>
        <p:spPr/>
        <p:txBody>
          <a:bodyPr>
            <a:normAutofit fontScale="92500" lnSpcReduction="10000"/>
          </a:bodyPr>
          <a:lstStyle/>
          <a:p>
            <a:pPr algn="just"/>
            <a:r>
              <a:rPr lang="pt-BR" dirty="0"/>
              <a:t>O processo de Renovação de Concessão é o resultado do valor de tempo da concessão. O valor do período de concessão garante que o DHCP mantenha as informações de IP e que os clientes atualizem ou renovem regularmente seus dados de configuração IP. Com o DHCP, é possível manter essas informações e administrar o endereçamento IP do Servidor DHCP. O cliente deve renovar sua configuração IP antes da expiração do período de concessão. Em intervalos específicos, um cliente DHCP tenta renovar sua concessão para garantir que a sua configuração mantenha-se atualizada. Em qualquer momento durante o período de concessão, o cliente DHCP pode enviar um pacote de DHCPRELEASE ao servidor DHCP para liberar a configuração IP e cancelar o restante da concessão. </a:t>
            </a:r>
          </a:p>
        </p:txBody>
      </p:sp>
    </p:spTree>
    <p:extLst>
      <p:ext uri="{BB962C8B-B14F-4D97-AF65-F5344CB8AC3E}">
        <p14:creationId xmlns:p14="http://schemas.microsoft.com/office/powerpoint/2010/main" val="62249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Processo automático "Renovação de Concessão" </a:t>
            </a:r>
            <a:endParaRPr lang="pt-BR" dirty="0"/>
          </a:p>
        </p:txBody>
      </p:sp>
      <p:sp>
        <p:nvSpPr>
          <p:cNvPr id="3" name="Espaço Reservado para Conteúdo 2"/>
          <p:cNvSpPr>
            <a:spLocks noGrp="1"/>
          </p:cNvSpPr>
          <p:nvPr>
            <p:ph idx="1"/>
          </p:nvPr>
        </p:nvSpPr>
        <p:spPr/>
        <p:txBody>
          <a:bodyPr>
            <a:normAutofit fontScale="85000" lnSpcReduction="20000"/>
          </a:bodyPr>
          <a:lstStyle/>
          <a:p>
            <a:pPr algn="just"/>
            <a:r>
              <a:rPr lang="pt-BR" dirty="0"/>
              <a:t>Um cliente DHCP tenta renovar automaticamente sua concessão em 50% do tempo de expiração. O cliente de DHCP também tenta renovar sua concessão cada vez que o computador é iniciado e, para isso, envia o pacote de DHCPREQUEST ao Servidor DHCP diretamente do qual se obteve a concessão. Se o Servidor DHCP estiver disponível, ele renova a concessão e envia ao cliente um pacote de DHCPACK com a nova duração da concessão e qualquer parâmetro de configuração atualizado. O cliente atualiza sua configuração quando recebe a confirmação. Se o Servidor DHCP não estiver disponível, o cliente continuará utilizando seus parâmetros atuais de configuração. Se o cliente DHCP não conseguir renovar sua concessão na primeira vez, ele enviará uma transmissão DHCPDISCOVER para atualizar sua concessão de endereço quando 87,5 % da duração da concessão tiver expirado. Nessa etapa, o cliente DHCP aceita a concessão que qualquer Servidor DHCP lhe ofereça. </a:t>
            </a:r>
          </a:p>
        </p:txBody>
      </p:sp>
    </p:spTree>
    <p:extLst>
      <p:ext uri="{BB962C8B-B14F-4D97-AF65-F5344CB8AC3E}">
        <p14:creationId xmlns:p14="http://schemas.microsoft.com/office/powerpoint/2010/main" val="2376217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Processo automático "Renovação de Concessão" </a:t>
            </a:r>
            <a:endParaRPr lang="pt-BR" dirty="0"/>
          </a:p>
        </p:txBody>
      </p:sp>
      <p:sp>
        <p:nvSpPr>
          <p:cNvPr id="3" name="Espaço Reservado para Conteúdo 2"/>
          <p:cNvSpPr>
            <a:spLocks noGrp="1"/>
          </p:cNvSpPr>
          <p:nvPr>
            <p:ph idx="1"/>
          </p:nvPr>
        </p:nvSpPr>
        <p:spPr/>
        <p:txBody>
          <a:bodyPr>
            <a:normAutofit fontScale="92500" lnSpcReduction="10000"/>
          </a:bodyPr>
          <a:lstStyle/>
          <a:p>
            <a:pPr algn="just"/>
            <a:r>
              <a:rPr lang="pt-BR" dirty="0"/>
              <a:t>Se o cliente DHCP reiniciar seu computador e o Servidor DHCP não responder ao pacote DHCPREQUEST, o cliente DHCP tentará se conectar ao Gateway Padrão. Se essa tentativa falhar, o cliente deixará de usar o endereço IP. Se o Servidor DHCP responder a um pacote DHCPOFFER para atualizar a concessão do cliente, ele pode renovar sua concessão de acordo com a oferta da mensagem do servidor e continuar a sua operação. Mas se a concessão tiver expirado, o cliente deverá suspender imediatamente o uso do endereço IP atual. O cliente DHCP começará o novo processo de Descoberta da Concessão DHCP, tentando obter uma nova concessão de um novo IP. Se o cliente DHCP não receber o IP, ele obterá um endereço usando a atribuição automática de IP no intervalo 169.254.0.0. </a:t>
            </a:r>
          </a:p>
        </p:txBody>
      </p:sp>
    </p:spTree>
    <p:extLst>
      <p:ext uri="{BB962C8B-B14F-4D97-AF65-F5344CB8AC3E}">
        <p14:creationId xmlns:p14="http://schemas.microsoft.com/office/powerpoint/2010/main" val="105537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Processo manual de Renovação de Concessão </a:t>
            </a:r>
            <a:endParaRPr lang="pt-BR" dirty="0"/>
          </a:p>
        </p:txBody>
      </p:sp>
      <p:sp>
        <p:nvSpPr>
          <p:cNvPr id="3" name="Espaço Reservado para Conteúdo 2"/>
          <p:cNvSpPr>
            <a:spLocks noGrp="1"/>
          </p:cNvSpPr>
          <p:nvPr>
            <p:ph idx="1"/>
          </p:nvPr>
        </p:nvSpPr>
        <p:spPr/>
        <p:txBody>
          <a:bodyPr/>
          <a:lstStyle/>
          <a:p>
            <a:pPr algn="just"/>
            <a:r>
              <a:rPr lang="pt-BR" dirty="0"/>
              <a:t>Se precisar atualizar a configuração DHCP imediatamente, você pode renovar manualmente a concessão de IP. (Por exemplo, se quiser que os clientes DHCP obtenham rapidamente o endereço do Servidor DHCP de um novo roteador instalado na rede, renove a concessão do cliente para atualizar a configuração.) </a:t>
            </a:r>
          </a:p>
          <a:p>
            <a:r>
              <a:rPr lang="pt-BR" b="1" i="1" dirty="0"/>
              <a:t>Comando: </a:t>
            </a:r>
            <a:r>
              <a:rPr lang="pt-BR" b="1" dirty="0" err="1"/>
              <a:t>ipconfig</a:t>
            </a:r>
            <a:r>
              <a:rPr lang="pt-BR" b="1" dirty="0"/>
              <a:t> /</a:t>
            </a:r>
            <a:r>
              <a:rPr lang="pt-BR" b="1" dirty="0" err="1"/>
              <a:t>renew</a:t>
            </a:r>
            <a:r>
              <a:rPr lang="pt-BR" b="1" dirty="0"/>
              <a:t> </a:t>
            </a:r>
            <a:endParaRPr lang="pt-BR" dirty="0"/>
          </a:p>
        </p:txBody>
      </p:sp>
    </p:spTree>
    <p:extLst>
      <p:ext uri="{BB962C8B-B14F-4D97-AF65-F5344CB8AC3E}">
        <p14:creationId xmlns:p14="http://schemas.microsoft.com/office/powerpoint/2010/main" val="161629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a:t>
            </a:r>
          </a:p>
        </p:txBody>
      </p:sp>
      <p:sp>
        <p:nvSpPr>
          <p:cNvPr id="3" name="Espaço Reservado para Conteúdo 2"/>
          <p:cNvSpPr>
            <a:spLocks noGrp="1"/>
          </p:cNvSpPr>
          <p:nvPr>
            <p:ph idx="1"/>
          </p:nvPr>
        </p:nvSpPr>
        <p:spPr>
          <a:xfrm>
            <a:off x="1295402" y="2711478"/>
            <a:ext cx="9601196" cy="3509017"/>
          </a:xfrm>
        </p:spPr>
        <p:txBody>
          <a:bodyPr>
            <a:normAutofit fontScale="55000" lnSpcReduction="20000"/>
          </a:bodyPr>
          <a:lstStyle/>
          <a:p>
            <a:pPr marL="0" indent="0" algn="just">
              <a:buNone/>
            </a:pPr>
            <a:r>
              <a:rPr lang="pt-BR" sz="2500" b="1" dirty="0">
                <a:latin typeface="Arial" panose="020B0604020202020204" pitchFamily="34" charset="0"/>
                <a:cs typeface="Arial" panose="020B0604020202020204" pitchFamily="34" charset="0"/>
              </a:rPr>
              <a:t>1. Como adicionar o serviço de Servidor DHCP </a:t>
            </a:r>
          </a:p>
          <a:p>
            <a:pPr marL="0" indent="0" algn="just">
              <a:buNone/>
            </a:pPr>
            <a:r>
              <a:rPr lang="pt-BR" sz="2500" b="1" dirty="0">
                <a:latin typeface="Arial" panose="020B0604020202020204" pitchFamily="34" charset="0"/>
                <a:cs typeface="Arial" panose="020B0604020202020204" pitchFamily="34" charset="0"/>
              </a:rPr>
              <a:t>2. </a:t>
            </a:r>
            <a:r>
              <a:rPr lang="pt-BR" altLang="pt-BR" sz="2500" dirty="0">
                <a:solidFill>
                  <a:schemeClr val="tx1"/>
                </a:solidFill>
                <a:latin typeface="Arial" panose="020B0604020202020204" pitchFamily="34" charset="0"/>
                <a:cs typeface="Arial" panose="020B0604020202020204" pitchFamily="34" charset="0"/>
              </a:rPr>
              <a:t>A configuração automática da rede é possível por meio do protocolo DHCP, o qual é responsável pela distribuição de parâmetros como o endereço IP, o endereço físico (MAC) e o apontamento de DNS.  (   ) Certo  (   ) Errado</a:t>
            </a:r>
          </a:p>
          <a:p>
            <a:pPr marL="0" indent="0" algn="just">
              <a:lnSpc>
                <a:spcPct val="120000"/>
              </a:lnSpc>
              <a:spcBef>
                <a:spcPts val="0"/>
              </a:spcBef>
              <a:spcAft>
                <a:spcPts val="0"/>
              </a:spcAft>
              <a:buNone/>
            </a:pPr>
            <a:r>
              <a:rPr lang="pt-BR" sz="2500" b="1" dirty="0">
                <a:latin typeface="Arial" panose="020B0604020202020204" pitchFamily="34" charset="0"/>
                <a:cs typeface="Arial" panose="020B0604020202020204" pitchFamily="34" charset="0"/>
              </a:rPr>
              <a:t>3.</a:t>
            </a:r>
            <a:r>
              <a:rPr lang="pt-BR" sz="2500" dirty="0">
                <a:latin typeface="Arial" panose="020B0604020202020204" pitchFamily="34" charset="0"/>
                <a:cs typeface="Arial" panose="020B0604020202020204" pitchFamily="34" charset="0"/>
              </a:rPr>
              <a:t>O DHCP (</a:t>
            </a:r>
            <a:r>
              <a:rPr lang="pt-BR" sz="2500" dirty="0" err="1">
                <a:latin typeface="Arial" panose="020B0604020202020204" pitchFamily="34" charset="0"/>
                <a:cs typeface="Arial" panose="020B0604020202020204" pitchFamily="34" charset="0"/>
              </a:rPr>
              <a:t>Dynamic</a:t>
            </a:r>
            <a:r>
              <a:rPr lang="pt-BR" sz="2500" dirty="0">
                <a:latin typeface="Arial" panose="020B0604020202020204" pitchFamily="34" charset="0"/>
                <a:cs typeface="Arial" panose="020B0604020202020204" pitchFamily="34" charset="0"/>
              </a:rPr>
              <a:t> Host </a:t>
            </a:r>
            <a:r>
              <a:rPr lang="pt-BR" sz="2500" dirty="0" err="1">
                <a:latin typeface="Arial" panose="020B0604020202020204" pitchFamily="34" charset="0"/>
                <a:cs typeface="Arial" panose="020B0604020202020204" pitchFamily="34" charset="0"/>
              </a:rPr>
              <a:t>Configuration</a:t>
            </a:r>
            <a:r>
              <a:rPr lang="pt-BR" sz="2500" dirty="0">
                <a:latin typeface="Arial" panose="020B0604020202020204" pitchFamily="34" charset="0"/>
                <a:cs typeface="Arial" panose="020B0604020202020204" pitchFamily="34" charset="0"/>
              </a:rPr>
              <a:t> </a:t>
            </a:r>
            <a:r>
              <a:rPr lang="pt-BR" sz="2500" dirty="0" err="1">
                <a:latin typeface="Arial" panose="020B0604020202020204" pitchFamily="34" charset="0"/>
                <a:cs typeface="Arial" panose="020B0604020202020204" pitchFamily="34" charset="0"/>
              </a:rPr>
              <a:t>Protocol</a:t>
            </a:r>
            <a:r>
              <a:rPr lang="pt-BR" sz="2500" dirty="0">
                <a:latin typeface="Arial" panose="020B0604020202020204" pitchFamily="34" charset="0"/>
                <a:cs typeface="Arial" panose="020B0604020202020204" pitchFamily="34" charset="0"/>
              </a:rPr>
              <a:t>) fornece uma forma automatizada de distribuir e atualizar endereços IP em uma rede de computadores. Em relação a servidores DHCP, analise as afirmativas a seguir: </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I. O servidor DHCP faz a atribuição automática de endereço IP a hosts que solicitam um endereço.</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II. O servidor DHCP não precisa estar na mesma LAN em que se encontra o host solicitante.</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III. O host não precisa solicitar ao servidor DHCP uma renovação do endereço IP enquanto ele permanecer conectado à rede. </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Está correto o que se afirma em:</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A somente I;</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B somente II;</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C somente III;</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D somente I e II; </a:t>
            </a:r>
          </a:p>
          <a:p>
            <a:pPr marL="0" indent="0" algn="just">
              <a:lnSpc>
                <a:spcPct val="120000"/>
              </a:lnSpc>
              <a:spcBef>
                <a:spcPts val="0"/>
              </a:spcBef>
              <a:spcAft>
                <a:spcPts val="0"/>
              </a:spcAft>
              <a:buNone/>
            </a:pPr>
            <a:r>
              <a:rPr lang="pt-BR" sz="2500" dirty="0">
                <a:latin typeface="Arial" panose="020B0604020202020204" pitchFamily="34" charset="0"/>
                <a:cs typeface="Arial" panose="020B0604020202020204" pitchFamily="34" charset="0"/>
              </a:rPr>
              <a:t>E I, II e III. </a:t>
            </a:r>
          </a:p>
          <a:p>
            <a:pPr marL="0" indent="0" algn="just">
              <a:lnSpc>
                <a:spcPct val="120000"/>
              </a:lnSpc>
              <a:spcBef>
                <a:spcPts val="0"/>
              </a:spcBef>
              <a:spcAft>
                <a:spcPts val="0"/>
              </a:spcAft>
              <a:buNone/>
            </a:pPr>
            <a:endParaRPr lang="pt-BR" dirty="0"/>
          </a:p>
        </p:txBody>
      </p:sp>
    </p:spTree>
    <p:extLst>
      <p:ext uri="{BB962C8B-B14F-4D97-AF65-F5344CB8AC3E}">
        <p14:creationId xmlns:p14="http://schemas.microsoft.com/office/powerpoint/2010/main" val="3420747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5148349" y="790841"/>
            <a:ext cx="6351392" cy="4014188"/>
          </a:xfrm>
          <a:prstGeom prst="rect">
            <a:avLst/>
          </a:prstGeom>
        </p:spPr>
      </p:pic>
      <p:sp>
        <p:nvSpPr>
          <p:cNvPr id="3" name="Retângulo 2"/>
          <p:cNvSpPr/>
          <p:nvPr/>
        </p:nvSpPr>
        <p:spPr>
          <a:xfrm>
            <a:off x="734096" y="1460301"/>
            <a:ext cx="4324101" cy="2862322"/>
          </a:xfrm>
          <a:prstGeom prst="rect">
            <a:avLst/>
          </a:prstGeom>
        </p:spPr>
        <p:txBody>
          <a:bodyPr wrap="square">
            <a:spAutoFit/>
          </a:bodyPr>
          <a:lstStyle/>
          <a:p>
            <a:pPr algn="just"/>
            <a:r>
              <a:rPr lang="pt-BR" b="1" i="1" dirty="0">
                <a:solidFill>
                  <a:srgbClr val="000000"/>
                </a:solidFill>
                <a:latin typeface="Verdana" panose="020B0604030504040204" pitchFamily="34" charset="0"/>
              </a:rPr>
              <a:t>A autorização do DHCP </a:t>
            </a:r>
            <a:r>
              <a:rPr lang="pt-BR" dirty="0">
                <a:solidFill>
                  <a:srgbClr val="000000"/>
                </a:solidFill>
                <a:latin typeface="Verdana" panose="020B0604030504040204" pitchFamily="34" charset="0"/>
              </a:rPr>
              <a:t>é o processo de registrar o serviço de Servidor DHCP em um domínio do Serviço Active </a:t>
            </a:r>
            <a:r>
              <a:rPr lang="pt-BR" dirty="0" err="1">
                <a:solidFill>
                  <a:srgbClr val="000000"/>
                </a:solidFill>
                <a:latin typeface="Verdana" panose="020B0604030504040204" pitchFamily="34" charset="0"/>
              </a:rPr>
              <a:t>Directory</a:t>
            </a:r>
            <a:r>
              <a:rPr lang="pt-BR" dirty="0">
                <a:solidFill>
                  <a:srgbClr val="000000"/>
                </a:solidFill>
                <a:latin typeface="Verdana" panose="020B0604030504040204" pitchFamily="34" charset="0"/>
              </a:rPr>
              <a:t>®, com o propósito de oferecer suporte aos clientes DHCP. A autorização de DHCP é somente para Servidores DHCP que executam o Windows Server 2003 e o Windows 2000 no Active </a:t>
            </a:r>
            <a:r>
              <a:rPr lang="pt-BR" dirty="0" err="1">
                <a:solidFill>
                  <a:srgbClr val="000000"/>
                </a:solidFill>
                <a:latin typeface="Verdana" panose="020B0604030504040204" pitchFamily="34" charset="0"/>
              </a:rPr>
              <a:t>Directory</a:t>
            </a:r>
            <a:r>
              <a:rPr lang="pt-BR" dirty="0">
                <a:solidFill>
                  <a:srgbClr val="000000"/>
                </a:solidFill>
                <a:latin typeface="Verdana" panose="020B0604030504040204" pitchFamily="34" charset="0"/>
              </a:rPr>
              <a:t>. </a:t>
            </a:r>
            <a:endParaRPr lang="pt-BR" dirty="0"/>
          </a:p>
        </p:txBody>
      </p:sp>
    </p:spTree>
    <p:extLst>
      <p:ext uri="{BB962C8B-B14F-4D97-AF65-F5344CB8AC3E}">
        <p14:creationId xmlns:p14="http://schemas.microsoft.com/office/powerpoint/2010/main" val="3416233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Por que autorizar o Servidor DHCP</a:t>
            </a:r>
            <a:endParaRPr lang="pt-BR" dirty="0"/>
          </a:p>
        </p:txBody>
      </p:sp>
      <p:sp>
        <p:nvSpPr>
          <p:cNvPr id="3" name="Espaço Reservado para Conteúdo 2"/>
          <p:cNvSpPr>
            <a:spLocks noGrp="1"/>
          </p:cNvSpPr>
          <p:nvPr>
            <p:ph idx="1"/>
          </p:nvPr>
        </p:nvSpPr>
        <p:spPr/>
        <p:txBody>
          <a:bodyPr>
            <a:normAutofit fontScale="85000" lnSpcReduction="10000"/>
          </a:bodyPr>
          <a:lstStyle/>
          <a:p>
            <a:pPr algn="just"/>
            <a:r>
              <a:rPr lang="pt-BR" dirty="0"/>
              <a:t>Autorizar o Servidor DHCP permite controlar o acréscimo dos servidores DHCP ao domínio. A autorização deve ocorrer antes de o servidor DHCP poder entregar essas concessões a clientes DHCP. Solicitar a autorização de Servidores DHCP evita que os servidores DHCP desautorizados ofereçam endereços IP inválido aos clientes. </a:t>
            </a:r>
          </a:p>
          <a:p>
            <a:pPr algn="just"/>
            <a:r>
              <a:rPr lang="pt-BR" dirty="0"/>
              <a:t>Se você estiver configurando um servidor DHCP, a autorização deve ser parte do domínio Active </a:t>
            </a:r>
            <a:r>
              <a:rPr lang="pt-BR" dirty="0" err="1"/>
              <a:t>Directory</a:t>
            </a:r>
            <a:r>
              <a:rPr lang="pt-BR" dirty="0"/>
              <a:t>. Se você não autorizar o Servidor DHCP no Active </a:t>
            </a:r>
            <a:r>
              <a:rPr lang="pt-BR" dirty="0" err="1"/>
              <a:t>Directory</a:t>
            </a:r>
            <a:r>
              <a:rPr lang="pt-BR" dirty="0"/>
              <a:t>, o serviço de DHCP não poderá ser iniciado corretamente e, portanto, o servidor DHCP não poderá responder aos pedidos dos clientes. O Servidor DHCP controla o endereçamento IP enviado aos clientes DHCP na rede. Se o Servidor DHCP for configurado de forma incorreta, os clientes receberão uma configuração incorreta do endereçamento IP. </a:t>
            </a:r>
          </a:p>
        </p:txBody>
      </p:sp>
    </p:spTree>
    <p:extLst>
      <p:ext uri="{BB962C8B-B14F-4D97-AF65-F5344CB8AC3E}">
        <p14:creationId xmlns:p14="http://schemas.microsoft.com/office/powerpoint/2010/main" val="295708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Por que um Servidor DHCP autorizado exige o Active </a:t>
            </a:r>
            <a:r>
              <a:rPr lang="pt-BR" b="1" dirty="0" err="1"/>
              <a:t>Directory</a:t>
            </a:r>
            <a:endParaRPr lang="pt-BR" dirty="0"/>
          </a:p>
        </p:txBody>
      </p:sp>
      <p:sp>
        <p:nvSpPr>
          <p:cNvPr id="3" name="Espaço Reservado para Conteúdo 2"/>
          <p:cNvSpPr>
            <a:spLocks noGrp="1"/>
          </p:cNvSpPr>
          <p:nvPr>
            <p:ph idx="1"/>
          </p:nvPr>
        </p:nvSpPr>
        <p:spPr/>
        <p:txBody>
          <a:bodyPr/>
          <a:lstStyle/>
          <a:p>
            <a:pPr algn="just"/>
            <a:r>
              <a:rPr lang="pt-BR" dirty="0"/>
              <a:t>O Active </a:t>
            </a:r>
            <a:r>
              <a:rPr lang="pt-BR" dirty="0" err="1"/>
              <a:t>Directory</a:t>
            </a:r>
            <a:r>
              <a:rPr lang="pt-BR" dirty="0"/>
              <a:t> é necessário para autorizar um Servidor DHCP. Com o Active </a:t>
            </a:r>
            <a:r>
              <a:rPr lang="pt-BR" dirty="0" err="1"/>
              <a:t>Directory</a:t>
            </a:r>
            <a:r>
              <a:rPr lang="pt-BR" dirty="0"/>
              <a:t>, os Servidores DHCP não autorizados não podem responder aos pedidos dos clientes. O serviço do Servidor DHCP, em um servidor membro do Active </a:t>
            </a:r>
            <a:r>
              <a:rPr lang="pt-BR" dirty="0" err="1"/>
              <a:t>Directory</a:t>
            </a:r>
            <a:r>
              <a:rPr lang="pt-BR" dirty="0"/>
              <a:t>, verifica o seu registro em um controlador de domínio do Active </a:t>
            </a:r>
            <a:r>
              <a:rPr lang="pt-BR" dirty="0" err="1"/>
              <a:t>Directory</a:t>
            </a:r>
            <a:r>
              <a:rPr lang="pt-BR" dirty="0"/>
              <a:t>. Se o Servidor DHCP não estiver registrado, o serviço não se iniciará e </a:t>
            </a:r>
            <a:r>
              <a:rPr lang="pt-BR" dirty="0" err="1"/>
              <a:t>conseqüentemente</a:t>
            </a:r>
            <a:r>
              <a:rPr lang="pt-BR" dirty="0"/>
              <a:t> o Servidor DHCP não designará endereços aos clientes.</a:t>
            </a:r>
          </a:p>
        </p:txBody>
      </p:sp>
    </p:spTree>
    <p:extLst>
      <p:ext uri="{BB962C8B-B14F-4D97-AF65-F5344CB8AC3E}">
        <p14:creationId xmlns:p14="http://schemas.microsoft.com/office/powerpoint/2010/main" val="3719743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Como autorizar o serviço de Servidor DHCP</a:t>
            </a:r>
            <a:endParaRPr lang="pt-BR" dirty="0"/>
          </a:p>
        </p:txBody>
      </p:sp>
      <p:sp>
        <p:nvSpPr>
          <p:cNvPr id="3" name="Espaço Reservado para Conteúdo 2"/>
          <p:cNvSpPr>
            <a:spLocks noGrp="1"/>
          </p:cNvSpPr>
          <p:nvPr>
            <p:ph idx="1"/>
          </p:nvPr>
        </p:nvSpPr>
        <p:spPr/>
        <p:txBody>
          <a:bodyPr/>
          <a:lstStyle/>
          <a:p>
            <a:r>
              <a:rPr lang="pt-BR" b="1" i="1" dirty="0"/>
              <a:t>Para autorizar o serviço do Servidor DHCP: </a:t>
            </a:r>
            <a:endParaRPr lang="pt-BR" dirty="0"/>
          </a:p>
          <a:p>
            <a:r>
              <a:rPr lang="pt-BR" dirty="0"/>
              <a:t>1. Abra o console DHCP. </a:t>
            </a:r>
          </a:p>
          <a:p>
            <a:r>
              <a:rPr lang="pt-BR" dirty="0"/>
              <a:t>2. Selecione o servidor no console </a:t>
            </a:r>
          </a:p>
          <a:p>
            <a:r>
              <a:rPr lang="pt-BR" dirty="0"/>
              <a:t>3. Clique em </a:t>
            </a:r>
            <a:r>
              <a:rPr lang="pt-BR" b="1" i="1" dirty="0"/>
              <a:t>Autorizar </a:t>
            </a:r>
            <a:r>
              <a:rPr lang="pt-BR" dirty="0"/>
              <a:t>no menu </a:t>
            </a:r>
            <a:r>
              <a:rPr lang="pt-BR" b="1" i="1" dirty="0"/>
              <a:t>Ação</a:t>
            </a:r>
            <a:r>
              <a:rPr lang="pt-BR" dirty="0"/>
              <a:t>. </a:t>
            </a:r>
          </a:p>
          <a:p>
            <a:pPr lvl="1"/>
            <a:r>
              <a:rPr lang="pt-BR" dirty="0"/>
              <a:t>4. Para se certificar de que o servidor DHCP esteja autorizado: no console, pressione F5 para atualizar a tela e verificar se agora o Servidor DHCP pode ser visualizado com uma seta verde para cima. </a:t>
            </a:r>
          </a:p>
          <a:p>
            <a:endParaRPr lang="pt-BR" dirty="0"/>
          </a:p>
        </p:txBody>
      </p:sp>
    </p:spTree>
    <p:extLst>
      <p:ext uri="{BB962C8B-B14F-4D97-AF65-F5344CB8AC3E}">
        <p14:creationId xmlns:p14="http://schemas.microsoft.com/office/powerpoint/2010/main" val="1868466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5071076" y="1095164"/>
            <a:ext cx="6351392" cy="4255548"/>
          </a:xfrm>
          <a:prstGeom prst="rect">
            <a:avLst/>
          </a:prstGeom>
        </p:spPr>
      </p:pic>
      <p:sp>
        <p:nvSpPr>
          <p:cNvPr id="3" name="Retângulo 2"/>
          <p:cNvSpPr/>
          <p:nvPr/>
        </p:nvSpPr>
        <p:spPr>
          <a:xfrm>
            <a:off x="643944" y="1103395"/>
            <a:ext cx="4427132" cy="4524315"/>
          </a:xfrm>
          <a:prstGeom prst="rect">
            <a:avLst/>
          </a:prstGeom>
        </p:spPr>
        <p:txBody>
          <a:bodyPr wrap="square">
            <a:spAutoFit/>
          </a:bodyPr>
          <a:lstStyle/>
          <a:p>
            <a:pPr algn="just"/>
            <a:r>
              <a:rPr lang="pt-BR" b="1" dirty="0"/>
              <a:t>O que são os escopos do DHCP</a:t>
            </a:r>
            <a:endParaRPr lang="pt-BR" dirty="0"/>
          </a:p>
          <a:p>
            <a:pPr algn="just"/>
            <a:r>
              <a:rPr lang="pt-BR" dirty="0"/>
              <a:t>Um escopo é um intervalo de endereços IP válidos disponíveis para atribuir aos computadores cliente em uma </a:t>
            </a:r>
            <a:r>
              <a:rPr lang="pt-BR" dirty="0" err="1"/>
              <a:t>sub-rede</a:t>
            </a:r>
            <a:r>
              <a:rPr lang="pt-BR" dirty="0"/>
              <a:t> em particular. Você pode configurar um escopo no servidor DHCP para determinar o grupo de endereços IP que esse servidor atribuirá aos clientes.</a:t>
            </a:r>
          </a:p>
          <a:p>
            <a:pPr algn="just"/>
            <a:r>
              <a:rPr lang="pt-BR" dirty="0"/>
              <a:t>Os escopos determinam os endereços IP atribuídos aos clientes. Você deve definir e ativar um escopo antes que os clientes possam usar o Servidor DHCP para uma configuração dinâmica de TCP/IP. Da mesma forma, pode-se configurar tantos escopos quanto forem necessários no servidor DHCP para seu ambiente de rede.</a:t>
            </a:r>
          </a:p>
        </p:txBody>
      </p:sp>
    </p:spTree>
    <p:extLst>
      <p:ext uri="{BB962C8B-B14F-4D97-AF65-F5344CB8AC3E}">
        <p14:creationId xmlns:p14="http://schemas.microsoft.com/office/powerpoint/2010/main" val="416241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Por que utilizar o DHCP? </a:t>
            </a:r>
            <a:endParaRPr lang="pt-BR" dirty="0"/>
          </a:p>
        </p:txBody>
      </p:sp>
      <p:sp>
        <p:nvSpPr>
          <p:cNvPr id="3" name="Espaço Reservado para Conteúdo 2"/>
          <p:cNvSpPr>
            <a:spLocks noGrp="1"/>
          </p:cNvSpPr>
          <p:nvPr>
            <p:ph idx="1"/>
          </p:nvPr>
        </p:nvSpPr>
        <p:spPr>
          <a:xfrm>
            <a:off x="883276" y="3123603"/>
            <a:ext cx="3534178" cy="3163881"/>
          </a:xfrm>
        </p:spPr>
        <p:txBody>
          <a:bodyPr>
            <a:normAutofit fontScale="70000" lnSpcReduction="20000"/>
          </a:bodyPr>
          <a:lstStyle/>
          <a:p>
            <a:r>
              <a:rPr lang="pt-BR" b="1" dirty="0"/>
              <a:t>DHCP - </a:t>
            </a:r>
            <a:r>
              <a:rPr lang="pt-BR" b="1" dirty="0" err="1"/>
              <a:t>Dynamic</a:t>
            </a:r>
            <a:r>
              <a:rPr lang="pt-BR" b="1" dirty="0"/>
              <a:t> Host </a:t>
            </a:r>
            <a:r>
              <a:rPr lang="pt-BR" b="1" dirty="0" err="1"/>
              <a:t>Configuration</a:t>
            </a:r>
            <a:r>
              <a:rPr lang="pt-BR" b="1" dirty="0"/>
              <a:t> </a:t>
            </a:r>
            <a:r>
              <a:rPr lang="pt-BR" b="1" dirty="0" err="1"/>
              <a:t>Protocol</a:t>
            </a:r>
            <a:endParaRPr lang="pt-BR" b="1" dirty="0"/>
          </a:p>
          <a:p>
            <a:pPr algn="just"/>
            <a:r>
              <a:rPr lang="pt-BR" dirty="0"/>
              <a:t>Nas redes TCP/IP, o DHCP reduz a complexidade do trabalho administrativo de reconfigurar os computadores cliente. </a:t>
            </a:r>
          </a:p>
          <a:p>
            <a:pPr algn="just"/>
            <a:r>
              <a:rPr lang="pt-BR" dirty="0"/>
              <a:t>Para entender por que o DHCP é útil para configurar clientes TCP/IP, é importante comparar a configuração manual do TCP/IP com a configuração automática que utiliza o DHCP. </a:t>
            </a:r>
            <a:r>
              <a:rPr lang="pt-BR" b="1" dirty="0"/>
              <a:t> </a:t>
            </a:r>
            <a:endParaRPr lang="pt-BR" dirty="0"/>
          </a:p>
        </p:txBody>
      </p:sp>
      <p:pic>
        <p:nvPicPr>
          <p:cNvPr id="5" name="Imagem 4"/>
          <p:cNvPicPr>
            <a:picLocks noChangeAspect="1"/>
          </p:cNvPicPr>
          <p:nvPr/>
        </p:nvPicPr>
        <p:blipFill>
          <a:blip r:embed="rId2"/>
          <a:stretch>
            <a:fillRect/>
          </a:stretch>
        </p:blipFill>
        <p:spPr>
          <a:xfrm>
            <a:off x="4545206" y="2556932"/>
            <a:ext cx="6351392" cy="3730552"/>
          </a:xfrm>
          <a:prstGeom prst="rect">
            <a:avLst/>
          </a:prstGeom>
        </p:spPr>
      </p:pic>
    </p:spTree>
    <p:extLst>
      <p:ext uri="{BB962C8B-B14F-4D97-AF65-F5344CB8AC3E}">
        <p14:creationId xmlns:p14="http://schemas.microsoft.com/office/powerpoint/2010/main" val="317195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Propriedades do escopo</a:t>
            </a:r>
            <a:endParaRPr lang="pt-BR" dirty="0"/>
          </a:p>
        </p:txBody>
      </p:sp>
      <p:sp>
        <p:nvSpPr>
          <p:cNvPr id="3" name="Espaço Reservado para Conteúdo 2"/>
          <p:cNvSpPr>
            <a:spLocks noGrp="1"/>
          </p:cNvSpPr>
          <p:nvPr>
            <p:ph idx="1"/>
          </p:nvPr>
        </p:nvSpPr>
        <p:spPr/>
        <p:txBody>
          <a:bodyPr>
            <a:normAutofit fontScale="85000" lnSpcReduction="20000"/>
          </a:bodyPr>
          <a:lstStyle/>
          <a:p>
            <a:pPr algn="just"/>
            <a:r>
              <a:rPr lang="pt-BR" b="1" i="1" dirty="0"/>
              <a:t>Um escopo tem as seguintes características: </a:t>
            </a:r>
            <a:endParaRPr lang="pt-BR" dirty="0"/>
          </a:p>
          <a:p>
            <a:pPr algn="just"/>
            <a:r>
              <a:rPr lang="pt-BR" b="1" i="1" dirty="0"/>
              <a:t>ID de Rede: </a:t>
            </a:r>
            <a:r>
              <a:rPr lang="pt-BR" dirty="0"/>
              <a:t>A ID de Rede para o intervalo de endereços IP </a:t>
            </a:r>
            <a:r>
              <a:rPr lang="pt-BR" b="1" i="1" dirty="0"/>
              <a:t>Máscara de </a:t>
            </a:r>
            <a:r>
              <a:rPr lang="pt-BR" b="1" i="1" dirty="0" err="1"/>
              <a:t>sub-rede</a:t>
            </a:r>
            <a:r>
              <a:rPr lang="pt-BR" b="1" i="1" dirty="0"/>
              <a:t>: </a:t>
            </a:r>
            <a:r>
              <a:rPr lang="pt-BR" dirty="0"/>
              <a:t>A máscara de </a:t>
            </a:r>
            <a:r>
              <a:rPr lang="pt-BR" dirty="0" err="1"/>
              <a:t>sub-rede</a:t>
            </a:r>
            <a:r>
              <a:rPr lang="pt-BR" dirty="0"/>
              <a:t> para a ID de Rede </a:t>
            </a:r>
            <a:r>
              <a:rPr lang="pt-BR" b="1" i="1" dirty="0"/>
              <a:t>Intervalo de endereço de IP de rede: </a:t>
            </a:r>
            <a:r>
              <a:rPr lang="pt-BR" dirty="0"/>
              <a:t>O intervalo de endereços IP disponíveis para os clientes </a:t>
            </a:r>
            <a:r>
              <a:rPr lang="pt-BR" b="1" i="1" dirty="0"/>
              <a:t>Duração de concessão: </a:t>
            </a:r>
            <a:r>
              <a:rPr lang="pt-BR" dirty="0"/>
              <a:t>O período de tempo que o Servidor DHCP atribui ao endereço do cliente </a:t>
            </a:r>
            <a:r>
              <a:rPr lang="pt-BR" b="1" i="1" dirty="0"/>
              <a:t>Roteador: </a:t>
            </a:r>
            <a:r>
              <a:rPr lang="pt-BR" dirty="0"/>
              <a:t>O endereço do Gateway padrão </a:t>
            </a:r>
            <a:r>
              <a:rPr lang="pt-BR" b="1" i="1" dirty="0"/>
              <a:t>Nome do escopo: </a:t>
            </a:r>
            <a:r>
              <a:rPr lang="pt-BR" dirty="0"/>
              <a:t>Identificador para fins administrativos </a:t>
            </a:r>
            <a:r>
              <a:rPr lang="pt-BR" b="1" i="1" dirty="0"/>
              <a:t>Intervalo de exclusão: </a:t>
            </a:r>
            <a:r>
              <a:rPr lang="pt-BR" dirty="0"/>
              <a:t>O intervalo de endereços IP excluídos para a atribuição. </a:t>
            </a:r>
          </a:p>
          <a:p>
            <a:pPr algn="just"/>
            <a:r>
              <a:rPr lang="pt-BR" dirty="0"/>
              <a:t>Cada </a:t>
            </a:r>
            <a:r>
              <a:rPr lang="pt-BR" dirty="0" err="1"/>
              <a:t>sub-rede</a:t>
            </a:r>
            <a:r>
              <a:rPr lang="pt-BR" dirty="0"/>
              <a:t> pode ter um escopo de DHCP que contenha um intervalo único e contínuo de endereços IP. Endereços específicos ou grupos de endereços podem ser excluídos do intervalo do escopo de DHCP. Em geral, somente um escopo pode ser atribuído a uma </a:t>
            </a:r>
            <a:r>
              <a:rPr lang="pt-BR" dirty="0" err="1"/>
              <a:t>sub-rede</a:t>
            </a:r>
            <a:r>
              <a:rPr lang="pt-BR" dirty="0"/>
              <a:t>. Se mais de um escopo for necessário em uma </a:t>
            </a:r>
            <a:r>
              <a:rPr lang="pt-BR" dirty="0" err="1"/>
              <a:t>sub-rede</a:t>
            </a:r>
            <a:r>
              <a:rPr lang="pt-BR" dirty="0"/>
              <a:t>, eles deverão ser criados primeiro e depois combinados em um </a:t>
            </a:r>
            <a:r>
              <a:rPr lang="pt-BR" dirty="0" err="1"/>
              <a:t>superescopo</a:t>
            </a:r>
            <a:r>
              <a:rPr lang="pt-BR" dirty="0"/>
              <a:t>.</a:t>
            </a:r>
          </a:p>
        </p:txBody>
      </p:sp>
    </p:spTree>
    <p:extLst>
      <p:ext uri="{BB962C8B-B14F-4D97-AF65-F5344CB8AC3E}">
        <p14:creationId xmlns:p14="http://schemas.microsoft.com/office/powerpoint/2010/main" val="3906691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1" y="698797"/>
            <a:ext cx="9601196" cy="1303867"/>
          </a:xfrm>
        </p:spPr>
        <p:txBody>
          <a:bodyPr/>
          <a:lstStyle/>
          <a:p>
            <a:r>
              <a:rPr lang="pt-BR" b="1" dirty="0"/>
              <a:t>Como configurar um Escopo de DHCP</a:t>
            </a:r>
            <a:endParaRPr lang="pt-BR" dirty="0"/>
          </a:p>
        </p:txBody>
      </p:sp>
      <p:sp>
        <p:nvSpPr>
          <p:cNvPr id="3" name="Espaço Reservado para Conteúdo 2"/>
          <p:cNvSpPr>
            <a:spLocks noGrp="1"/>
          </p:cNvSpPr>
          <p:nvPr>
            <p:ph idx="1"/>
          </p:nvPr>
        </p:nvSpPr>
        <p:spPr>
          <a:xfrm>
            <a:off x="1295401" y="2556931"/>
            <a:ext cx="9601196" cy="3792353"/>
          </a:xfrm>
        </p:spPr>
        <p:txBody>
          <a:bodyPr>
            <a:normAutofit fontScale="55000" lnSpcReduction="20000"/>
          </a:bodyPr>
          <a:lstStyle/>
          <a:p>
            <a:pPr>
              <a:lnSpc>
                <a:spcPct val="120000"/>
              </a:lnSpc>
              <a:spcBef>
                <a:spcPts val="0"/>
              </a:spcBef>
              <a:spcAft>
                <a:spcPts val="0"/>
              </a:spcAft>
            </a:pPr>
            <a:r>
              <a:rPr lang="pt-BR" sz="2900" dirty="0"/>
              <a:t>1. Abra o console DHCP. </a:t>
            </a:r>
          </a:p>
          <a:p>
            <a:pPr>
              <a:lnSpc>
                <a:spcPct val="120000"/>
              </a:lnSpc>
              <a:spcBef>
                <a:spcPts val="0"/>
              </a:spcBef>
              <a:spcAft>
                <a:spcPts val="0"/>
              </a:spcAft>
            </a:pPr>
            <a:r>
              <a:rPr lang="pt-BR" sz="2900" dirty="0"/>
              <a:t>2. Clique no Servidor DHCP do console. </a:t>
            </a:r>
          </a:p>
          <a:p>
            <a:pPr>
              <a:lnSpc>
                <a:spcPct val="120000"/>
              </a:lnSpc>
              <a:spcBef>
                <a:spcPts val="0"/>
              </a:spcBef>
              <a:spcAft>
                <a:spcPts val="0"/>
              </a:spcAft>
            </a:pPr>
            <a:r>
              <a:rPr lang="pt-BR" sz="2900" dirty="0"/>
              <a:t>3. Clique em </a:t>
            </a:r>
            <a:r>
              <a:rPr lang="pt-BR" sz="2900" b="1" i="1" dirty="0"/>
              <a:t>Novo escopo </a:t>
            </a:r>
            <a:r>
              <a:rPr lang="pt-BR" sz="2900" dirty="0"/>
              <a:t>no menu </a:t>
            </a:r>
            <a:r>
              <a:rPr lang="pt-BR" sz="2900" b="1" i="1" dirty="0"/>
              <a:t>Ação</a:t>
            </a:r>
            <a:r>
              <a:rPr lang="pt-BR" sz="2900" dirty="0"/>
              <a:t>, </a:t>
            </a:r>
          </a:p>
          <a:p>
            <a:pPr>
              <a:lnSpc>
                <a:spcPct val="120000"/>
              </a:lnSpc>
              <a:spcBef>
                <a:spcPts val="0"/>
              </a:spcBef>
              <a:spcAft>
                <a:spcPts val="0"/>
              </a:spcAft>
            </a:pPr>
            <a:r>
              <a:rPr lang="pt-BR" sz="2900" dirty="0"/>
              <a:t>4. Clique em </a:t>
            </a:r>
            <a:r>
              <a:rPr lang="pt-BR" sz="2900" b="1" i="1" dirty="0"/>
              <a:t>Avançar </a:t>
            </a:r>
            <a:r>
              <a:rPr lang="pt-BR" sz="2900" dirty="0"/>
              <a:t>no </a:t>
            </a:r>
            <a:r>
              <a:rPr lang="pt-BR" sz="2900" b="1" i="1" dirty="0"/>
              <a:t>Assistente para novos escopos</a:t>
            </a:r>
            <a:r>
              <a:rPr lang="pt-BR" sz="2900" dirty="0"/>
              <a:t>. </a:t>
            </a:r>
          </a:p>
          <a:p>
            <a:pPr>
              <a:lnSpc>
                <a:spcPct val="120000"/>
              </a:lnSpc>
              <a:spcBef>
                <a:spcPts val="0"/>
              </a:spcBef>
              <a:spcAft>
                <a:spcPts val="0"/>
              </a:spcAft>
            </a:pPr>
            <a:r>
              <a:rPr lang="pt-BR" sz="2900" dirty="0"/>
              <a:t>5. Configure o </a:t>
            </a:r>
            <a:r>
              <a:rPr lang="pt-BR" sz="2900" b="1" i="1" dirty="0"/>
              <a:t>Nome </a:t>
            </a:r>
            <a:r>
              <a:rPr lang="pt-BR" sz="2900" dirty="0"/>
              <a:t>e a </a:t>
            </a:r>
            <a:r>
              <a:rPr lang="pt-BR" sz="2900" b="1" i="1" dirty="0"/>
              <a:t>Descrição </a:t>
            </a:r>
            <a:r>
              <a:rPr lang="pt-BR" sz="2900" dirty="0"/>
              <a:t>na página </a:t>
            </a:r>
            <a:r>
              <a:rPr lang="pt-BR" sz="2900" b="1" i="1" dirty="0"/>
              <a:t>Nome do Escopo</a:t>
            </a:r>
            <a:r>
              <a:rPr lang="pt-BR" sz="2900" dirty="0"/>
              <a:t>. </a:t>
            </a:r>
          </a:p>
          <a:p>
            <a:pPr>
              <a:lnSpc>
                <a:spcPct val="120000"/>
              </a:lnSpc>
              <a:spcBef>
                <a:spcPts val="0"/>
              </a:spcBef>
              <a:spcAft>
                <a:spcPts val="0"/>
              </a:spcAft>
            </a:pPr>
            <a:r>
              <a:rPr lang="pt-BR" sz="2900" dirty="0"/>
              <a:t>6. Configure, na página </a:t>
            </a:r>
            <a:r>
              <a:rPr lang="pt-BR" sz="2900" b="1" i="1" dirty="0"/>
              <a:t>Intervalo de endereço IP</a:t>
            </a:r>
            <a:r>
              <a:rPr lang="pt-BR" sz="2900" dirty="0"/>
              <a:t>, o endereço IP inicial 192.168.1.1, o endereço IP final 192.168.1.254 e a máscara de </a:t>
            </a:r>
            <a:r>
              <a:rPr lang="pt-BR" sz="2900" dirty="0" err="1"/>
              <a:t>sub-rede</a:t>
            </a:r>
            <a:r>
              <a:rPr lang="pt-BR" sz="2900" dirty="0"/>
              <a:t> 255.255.255.0. </a:t>
            </a:r>
          </a:p>
          <a:p>
            <a:pPr>
              <a:lnSpc>
                <a:spcPct val="120000"/>
              </a:lnSpc>
              <a:spcBef>
                <a:spcPts val="0"/>
              </a:spcBef>
              <a:spcAft>
                <a:spcPts val="0"/>
              </a:spcAft>
            </a:pPr>
            <a:r>
              <a:rPr lang="pt-BR" sz="2900" dirty="0"/>
              <a:t>7. Configure, na página </a:t>
            </a:r>
            <a:r>
              <a:rPr lang="pt-BR" sz="2900" b="1" i="1" dirty="0"/>
              <a:t>Adicionar exclusões</a:t>
            </a:r>
            <a:r>
              <a:rPr lang="pt-BR" sz="2900" dirty="0"/>
              <a:t>, o endereço IP inicial 192.168.1.20 e endereço IP final 192.168.1.30 , se aplicável. </a:t>
            </a:r>
          </a:p>
          <a:p>
            <a:pPr>
              <a:lnSpc>
                <a:spcPct val="120000"/>
              </a:lnSpc>
              <a:spcBef>
                <a:spcPts val="0"/>
              </a:spcBef>
              <a:spcAft>
                <a:spcPts val="0"/>
              </a:spcAft>
            </a:pPr>
            <a:r>
              <a:rPr lang="pt-BR" sz="2900" dirty="0"/>
              <a:t>8. Configure, na página </a:t>
            </a:r>
            <a:r>
              <a:rPr lang="pt-BR" sz="2900" b="1" i="1" dirty="0"/>
              <a:t>Duração da Concessão</a:t>
            </a:r>
            <a:r>
              <a:rPr lang="pt-BR" sz="2900" dirty="0"/>
              <a:t>, os </a:t>
            </a:r>
            <a:r>
              <a:rPr lang="pt-BR" sz="2900" b="1" i="1" dirty="0"/>
              <a:t>Dias</a:t>
            </a:r>
            <a:r>
              <a:rPr lang="pt-BR" sz="2900" dirty="0"/>
              <a:t>, </a:t>
            </a:r>
            <a:r>
              <a:rPr lang="pt-BR" sz="2900" b="1" i="1" dirty="0"/>
              <a:t>Horas </a:t>
            </a:r>
            <a:r>
              <a:rPr lang="pt-BR" sz="2900" dirty="0"/>
              <a:t>e </a:t>
            </a:r>
            <a:r>
              <a:rPr lang="pt-BR" sz="2900" b="1" i="1" dirty="0"/>
              <a:t>Minutos</a:t>
            </a:r>
            <a:r>
              <a:rPr lang="pt-BR" sz="2900" dirty="0"/>
              <a:t>. (O padrão é de 8 dias). </a:t>
            </a:r>
          </a:p>
          <a:p>
            <a:pPr>
              <a:lnSpc>
                <a:spcPct val="120000"/>
              </a:lnSpc>
              <a:spcBef>
                <a:spcPts val="0"/>
              </a:spcBef>
              <a:spcAft>
                <a:spcPts val="0"/>
              </a:spcAft>
            </a:pPr>
            <a:r>
              <a:rPr lang="pt-BR" sz="2900" dirty="0"/>
              <a:t>9. Configure </a:t>
            </a:r>
            <a:r>
              <a:rPr lang="pt-BR" sz="2900" b="1" i="1" dirty="0"/>
              <a:t>Opções DHCP </a:t>
            </a:r>
            <a:r>
              <a:rPr lang="pt-BR" sz="2900" dirty="0"/>
              <a:t>e selecione </a:t>
            </a:r>
            <a:r>
              <a:rPr lang="pt-BR" sz="2900" b="1" i="1" dirty="0"/>
              <a:t>Não, eu irei configurar estas opções mais tarde</a:t>
            </a:r>
            <a:r>
              <a:rPr lang="pt-BR" sz="2900" dirty="0"/>
              <a:t>. </a:t>
            </a:r>
          </a:p>
          <a:p>
            <a:pPr>
              <a:lnSpc>
                <a:spcPct val="120000"/>
              </a:lnSpc>
              <a:spcBef>
                <a:spcPts val="0"/>
              </a:spcBef>
              <a:spcAft>
                <a:spcPts val="0"/>
              </a:spcAft>
            </a:pPr>
            <a:r>
              <a:rPr lang="pt-BR" sz="2900" dirty="0"/>
              <a:t>10. Clique em </a:t>
            </a:r>
            <a:r>
              <a:rPr lang="pt-BR" sz="2900" b="1" i="1" dirty="0"/>
              <a:t>Concluir </a:t>
            </a:r>
            <a:r>
              <a:rPr lang="pt-BR" sz="2900" dirty="0"/>
              <a:t>na página </a:t>
            </a:r>
            <a:r>
              <a:rPr lang="pt-BR" sz="2900" b="1" i="1" dirty="0"/>
              <a:t>Concluindo o Assistente de Novo Escopo</a:t>
            </a:r>
            <a:r>
              <a:rPr lang="pt-BR" sz="2900" dirty="0"/>
              <a:t>. </a:t>
            </a:r>
          </a:p>
          <a:p>
            <a:pPr>
              <a:lnSpc>
                <a:spcPct val="120000"/>
              </a:lnSpc>
              <a:spcBef>
                <a:spcPts val="0"/>
              </a:spcBef>
              <a:spcAft>
                <a:spcPts val="0"/>
              </a:spcAft>
            </a:pPr>
            <a:r>
              <a:rPr lang="pt-BR" sz="2900" b="1" i="1" dirty="0">
                <a:solidFill>
                  <a:srgbClr val="C00000"/>
                </a:solidFill>
              </a:rPr>
              <a:t>Para ativar um Escopo de DHCP: </a:t>
            </a:r>
            <a:endParaRPr lang="pt-BR" sz="2900" dirty="0">
              <a:solidFill>
                <a:srgbClr val="C00000"/>
              </a:solidFill>
            </a:endParaRPr>
          </a:p>
          <a:p>
            <a:pPr>
              <a:lnSpc>
                <a:spcPct val="120000"/>
              </a:lnSpc>
              <a:spcBef>
                <a:spcPts val="0"/>
              </a:spcBef>
              <a:spcAft>
                <a:spcPts val="0"/>
              </a:spcAft>
            </a:pPr>
            <a:r>
              <a:rPr lang="pt-BR" sz="2900" dirty="0"/>
              <a:t>Clique com o botão direito do mouse sobre o escopo do console e em Ativar.</a:t>
            </a:r>
          </a:p>
        </p:txBody>
      </p:sp>
    </p:spTree>
    <p:extLst>
      <p:ext uri="{BB962C8B-B14F-4D97-AF65-F5344CB8AC3E}">
        <p14:creationId xmlns:p14="http://schemas.microsoft.com/office/powerpoint/2010/main" val="198292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Determinar endereços MAC</a:t>
            </a:r>
            <a:br>
              <a:rPr lang="pt-BR" dirty="0"/>
            </a:br>
            <a:endParaRPr lang="pt-BR" dirty="0"/>
          </a:p>
        </p:txBody>
      </p:sp>
      <p:sp>
        <p:nvSpPr>
          <p:cNvPr id="3" name="Espaço Reservado para Conteúdo 2"/>
          <p:cNvSpPr>
            <a:spLocks noGrp="1"/>
          </p:cNvSpPr>
          <p:nvPr>
            <p:ph idx="1"/>
          </p:nvPr>
        </p:nvSpPr>
        <p:spPr/>
        <p:txBody>
          <a:bodyPr>
            <a:normAutofit fontScale="92500" lnSpcReduction="10000"/>
          </a:bodyPr>
          <a:lstStyle/>
          <a:p>
            <a:r>
              <a:rPr lang="pt-BR" b="1" dirty="0"/>
              <a:t>Determinar endereços MAC</a:t>
            </a:r>
          </a:p>
          <a:p>
            <a:r>
              <a:rPr lang="pt-BR" dirty="0"/>
              <a:t>Os endereços MAC exclusivos em Client1 e Client2 são usados para corresponder políticas DHCP diferentes.</a:t>
            </a:r>
          </a:p>
          <a:p>
            <a:r>
              <a:rPr lang="pt-BR" b="1" dirty="0"/>
              <a:t>Para determinar endereços MAC</a:t>
            </a:r>
          </a:p>
          <a:p>
            <a:r>
              <a:rPr lang="pt-BR" dirty="0"/>
              <a:t>No DHCP1, abra o console DHCP e navegue até </a:t>
            </a:r>
            <a:r>
              <a:rPr lang="pt-BR" b="1" dirty="0"/>
              <a:t>IPv4\</a:t>
            </a:r>
            <a:r>
              <a:rPr lang="pt-BR" b="1" dirty="0" err="1"/>
              <a:t>Scope</a:t>
            </a:r>
            <a:r>
              <a:rPr lang="pt-BR" b="1" dirty="0"/>
              <a:t> [10.0.0.0] Contoso-scope1\</a:t>
            </a:r>
            <a:r>
              <a:rPr lang="pt-BR" b="1" dirty="0" err="1"/>
              <a:t>Address</a:t>
            </a:r>
            <a:r>
              <a:rPr lang="pt-BR" b="1" dirty="0"/>
              <a:t> </a:t>
            </a:r>
            <a:r>
              <a:rPr lang="pt-BR" b="1" dirty="0" err="1"/>
              <a:t>Leases</a:t>
            </a:r>
            <a:r>
              <a:rPr lang="pt-BR" dirty="0"/>
              <a:t>.</a:t>
            </a:r>
          </a:p>
          <a:p>
            <a:r>
              <a:rPr lang="pt-BR" dirty="0"/>
              <a:t>Clique em </a:t>
            </a:r>
            <a:r>
              <a:rPr lang="pt-BR" b="1" dirty="0"/>
              <a:t>Concessões ativas</a:t>
            </a:r>
            <a:r>
              <a:rPr lang="pt-BR" dirty="0"/>
              <a:t> e no painel de detalhes, escreva os endereços MAC listados para Client1 e Client2 em </a:t>
            </a:r>
            <a:r>
              <a:rPr lang="pt-BR" b="1" dirty="0"/>
              <a:t>ID Exclusiva</a:t>
            </a:r>
            <a:r>
              <a:rPr lang="pt-BR" dirty="0"/>
              <a:t>. Como mostra a figura.</a:t>
            </a:r>
          </a:p>
          <a:p>
            <a:endParaRPr lang="pt-BR" dirty="0"/>
          </a:p>
        </p:txBody>
      </p:sp>
    </p:spTree>
    <p:extLst>
      <p:ext uri="{BB962C8B-B14F-4D97-AF65-F5344CB8AC3E}">
        <p14:creationId xmlns:p14="http://schemas.microsoft.com/office/powerpoint/2010/main" val="3073530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519966" y="1045215"/>
            <a:ext cx="6096000" cy="1323439"/>
          </a:xfrm>
          <a:prstGeom prst="rect">
            <a:avLst/>
          </a:prstGeom>
        </p:spPr>
        <p:txBody>
          <a:bodyPr>
            <a:spAutoFit/>
          </a:bodyPr>
          <a:lstStyle/>
          <a:p>
            <a:r>
              <a:rPr lang="pt-BR" sz="4000" dirty="0"/>
              <a:t>Determinar endereços MAC</a:t>
            </a:r>
            <a:br>
              <a:rPr lang="pt-BR" sz="4000" dirty="0"/>
            </a:br>
            <a:endParaRPr lang="pt-BR" sz="4000" dirty="0"/>
          </a:p>
        </p:txBody>
      </p:sp>
      <p:sp>
        <p:nvSpPr>
          <p:cNvPr id="5" name="AutoShape 2" descr="ID exclusiva do cliente"/>
          <p:cNvSpPr>
            <a:spLocks noChangeAspect="1" noChangeArrowheads="1"/>
          </p:cNvSpPr>
          <p:nvPr/>
        </p:nvSpPr>
        <p:spPr bwMode="auto">
          <a:xfrm>
            <a:off x="5021866" y="2794670"/>
            <a:ext cx="1997120" cy="19971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p:cNvPicPr>
            <a:picLocks noChangeAspect="1"/>
          </p:cNvPicPr>
          <p:nvPr/>
        </p:nvPicPr>
        <p:blipFill>
          <a:blip r:embed="rId2"/>
          <a:stretch>
            <a:fillRect/>
          </a:stretch>
        </p:blipFill>
        <p:spPr>
          <a:xfrm>
            <a:off x="1675461" y="2570476"/>
            <a:ext cx="4591050" cy="3133725"/>
          </a:xfrm>
          <a:prstGeom prst="rect">
            <a:avLst/>
          </a:prstGeom>
        </p:spPr>
      </p:pic>
    </p:spTree>
    <p:extLst>
      <p:ext uri="{BB962C8B-B14F-4D97-AF65-F5344CB8AC3E}">
        <p14:creationId xmlns:p14="http://schemas.microsoft.com/office/powerpoint/2010/main" val="254708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Criar políticas</a:t>
            </a:r>
            <a:endParaRPr lang="pt-BR" dirty="0"/>
          </a:p>
        </p:txBody>
      </p:sp>
      <p:sp>
        <p:nvSpPr>
          <p:cNvPr id="3" name="Espaço Reservado para Conteúdo 2"/>
          <p:cNvSpPr>
            <a:spLocks noGrp="1"/>
          </p:cNvSpPr>
          <p:nvPr>
            <p:ph idx="1"/>
          </p:nvPr>
        </p:nvSpPr>
        <p:spPr/>
        <p:txBody>
          <a:bodyPr>
            <a:normAutofit fontScale="70000" lnSpcReduction="20000"/>
          </a:bodyPr>
          <a:lstStyle/>
          <a:p>
            <a:pPr algn="just"/>
            <a:r>
              <a:rPr lang="pt-BR" dirty="0"/>
              <a:t>O Assistente de Configuração de Política DHCP será usado para criar uma política exclusiva para Client1 e outra política para Client2. Uma política configurada para um computador individual não é típica e somente é configurada para fins de demonstração. Em uma rede corporativa, você pode usar curingas e outras condições para corresponder múltiplos dispositivos de cliente DHCP.</a:t>
            </a:r>
          </a:p>
          <a:p>
            <a:pPr algn="just"/>
            <a:r>
              <a:rPr lang="pt-BR" b="1" dirty="0"/>
              <a:t>Para criar políticas</a:t>
            </a:r>
          </a:p>
          <a:p>
            <a:pPr algn="just"/>
            <a:r>
              <a:rPr lang="pt-BR" dirty="0"/>
              <a:t>Clique com o botão direito do mouse em </a:t>
            </a:r>
            <a:r>
              <a:rPr lang="pt-BR" b="1" dirty="0"/>
              <a:t>Políticas</a:t>
            </a:r>
            <a:r>
              <a:rPr lang="pt-BR" dirty="0"/>
              <a:t> e clique em </a:t>
            </a:r>
            <a:r>
              <a:rPr lang="pt-BR" b="1" dirty="0"/>
              <a:t>Nova Política</a:t>
            </a:r>
            <a:r>
              <a:rPr lang="pt-BR" dirty="0"/>
              <a:t>.</a:t>
            </a:r>
          </a:p>
          <a:p>
            <a:pPr algn="just"/>
            <a:r>
              <a:rPr lang="pt-BR" dirty="0"/>
              <a:t>Ao lado de </a:t>
            </a:r>
            <a:r>
              <a:rPr lang="pt-BR" b="1" dirty="0"/>
              <a:t>Nome da Política</a:t>
            </a:r>
            <a:r>
              <a:rPr lang="pt-BR" dirty="0"/>
              <a:t>, digite </a:t>
            </a:r>
            <a:r>
              <a:rPr lang="pt-BR" b="1" dirty="0"/>
              <a:t>Política do Client1</a:t>
            </a:r>
            <a:r>
              <a:rPr lang="pt-BR" dirty="0"/>
              <a:t> e, em seguida, clique em </a:t>
            </a:r>
            <a:r>
              <a:rPr lang="pt-BR" b="1" dirty="0"/>
              <a:t>Avançar</a:t>
            </a:r>
            <a:r>
              <a:rPr lang="pt-BR" dirty="0"/>
              <a:t>.</a:t>
            </a:r>
          </a:p>
          <a:p>
            <a:pPr algn="just"/>
            <a:r>
              <a:rPr lang="pt-BR" dirty="0"/>
              <a:t>Na página </a:t>
            </a:r>
            <a:r>
              <a:rPr lang="pt-BR" b="1" dirty="0"/>
              <a:t>Configurar Condições para a política</a:t>
            </a:r>
            <a:r>
              <a:rPr lang="pt-BR" dirty="0"/>
              <a:t>, clique em </a:t>
            </a:r>
            <a:r>
              <a:rPr lang="pt-BR" b="1" dirty="0"/>
              <a:t>Adicionar</a:t>
            </a:r>
            <a:r>
              <a:rPr lang="pt-BR" dirty="0"/>
              <a:t>.</a:t>
            </a:r>
          </a:p>
          <a:p>
            <a:pPr algn="just"/>
            <a:r>
              <a:rPr lang="pt-BR" dirty="0"/>
              <a:t>Na caixa de diálogo </a:t>
            </a:r>
            <a:r>
              <a:rPr lang="pt-BR" b="1" dirty="0"/>
              <a:t>Adicionar/Editar Condição</a:t>
            </a:r>
            <a:r>
              <a:rPr lang="pt-BR" dirty="0"/>
              <a:t>, escolha </a:t>
            </a:r>
            <a:r>
              <a:rPr lang="pt-BR" b="1" dirty="0"/>
              <a:t>Endereço MAC</a:t>
            </a:r>
            <a:r>
              <a:rPr lang="pt-BR" dirty="0"/>
              <a:t> próximo a </a:t>
            </a:r>
            <a:r>
              <a:rPr lang="pt-BR" b="1" dirty="0"/>
              <a:t>Critérios</a:t>
            </a:r>
            <a:r>
              <a:rPr lang="pt-BR" dirty="0"/>
              <a:t>, digite o endereço MAC para Client1 próximo a </a:t>
            </a:r>
            <a:r>
              <a:rPr lang="pt-BR" b="1" dirty="0"/>
              <a:t>Valor</a:t>
            </a:r>
            <a:r>
              <a:rPr lang="pt-BR" dirty="0"/>
              <a:t> (001DB7A63D neste exemplo), e clique em </a:t>
            </a:r>
            <a:r>
              <a:rPr lang="pt-BR" b="1" dirty="0"/>
              <a:t>OK</a:t>
            </a:r>
            <a:r>
              <a:rPr lang="pt-BR" dirty="0"/>
              <a:t>.</a:t>
            </a:r>
          </a:p>
          <a:p>
            <a:pPr algn="just"/>
            <a:endParaRPr lang="pt-BR" dirty="0"/>
          </a:p>
          <a:p>
            <a:endParaRPr lang="pt-BR" dirty="0"/>
          </a:p>
        </p:txBody>
      </p:sp>
    </p:spTree>
    <p:extLst>
      <p:ext uri="{BB962C8B-B14F-4D97-AF65-F5344CB8AC3E}">
        <p14:creationId xmlns:p14="http://schemas.microsoft.com/office/powerpoint/2010/main" val="369792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Criar políticas</a:t>
            </a:r>
            <a:endParaRPr lang="pt-BR" dirty="0"/>
          </a:p>
        </p:txBody>
      </p:sp>
      <p:pic>
        <p:nvPicPr>
          <p:cNvPr id="7" name="Imagem 6"/>
          <p:cNvPicPr>
            <a:picLocks noChangeAspect="1"/>
          </p:cNvPicPr>
          <p:nvPr/>
        </p:nvPicPr>
        <p:blipFill>
          <a:blip r:embed="rId2"/>
          <a:stretch>
            <a:fillRect/>
          </a:stretch>
        </p:blipFill>
        <p:spPr>
          <a:xfrm>
            <a:off x="2047742" y="2466845"/>
            <a:ext cx="3657600" cy="3642853"/>
          </a:xfrm>
          <a:prstGeom prst="rect">
            <a:avLst/>
          </a:prstGeom>
        </p:spPr>
      </p:pic>
      <p:sp>
        <p:nvSpPr>
          <p:cNvPr id="9" name="Retângulo 8"/>
          <p:cNvSpPr/>
          <p:nvPr/>
        </p:nvSpPr>
        <p:spPr>
          <a:xfrm>
            <a:off x="6761408" y="2967335"/>
            <a:ext cx="2851508" cy="2308324"/>
          </a:xfrm>
          <a:prstGeom prst="rect">
            <a:avLst/>
          </a:prstGeom>
        </p:spPr>
        <p:txBody>
          <a:bodyPr wrap="square">
            <a:spAutoFit/>
          </a:bodyPr>
          <a:lstStyle/>
          <a:p>
            <a:pPr algn="just"/>
            <a:r>
              <a:rPr lang="pt-BR" dirty="0"/>
              <a:t>4-Na caixa de diálogo Adicionar/Editar Condição, escolha Endereço MAC próximo a Critérios, digite o endereço MAC para Client1 próximo a Valor (001DB7A63D neste exemplo), e clique em OK.</a:t>
            </a:r>
          </a:p>
        </p:txBody>
      </p:sp>
    </p:spTree>
    <p:extLst>
      <p:ext uri="{BB962C8B-B14F-4D97-AF65-F5344CB8AC3E}">
        <p14:creationId xmlns:p14="http://schemas.microsoft.com/office/powerpoint/2010/main" val="198057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Criar políticas</a:t>
            </a:r>
            <a:endParaRPr lang="pt-BR" dirty="0"/>
          </a:p>
        </p:txBody>
      </p:sp>
      <p:pic>
        <p:nvPicPr>
          <p:cNvPr id="4" name="Imagem 3"/>
          <p:cNvPicPr>
            <a:picLocks noChangeAspect="1"/>
          </p:cNvPicPr>
          <p:nvPr/>
        </p:nvPicPr>
        <p:blipFill>
          <a:blip r:embed="rId2"/>
          <a:stretch>
            <a:fillRect/>
          </a:stretch>
        </p:blipFill>
        <p:spPr>
          <a:xfrm>
            <a:off x="1295402" y="2456041"/>
            <a:ext cx="3886200" cy="3800475"/>
          </a:xfrm>
          <a:prstGeom prst="rect">
            <a:avLst/>
          </a:prstGeom>
        </p:spPr>
      </p:pic>
      <p:sp>
        <p:nvSpPr>
          <p:cNvPr id="7" name="CaixaDeTexto 6"/>
          <p:cNvSpPr txBox="1"/>
          <p:nvPr/>
        </p:nvSpPr>
        <p:spPr>
          <a:xfrm>
            <a:off x="5992969" y="3155324"/>
            <a:ext cx="4400282" cy="1477328"/>
          </a:xfrm>
          <a:prstGeom prst="rect">
            <a:avLst/>
          </a:prstGeom>
          <a:noFill/>
        </p:spPr>
        <p:txBody>
          <a:bodyPr wrap="square" rtlCol="0">
            <a:spAutoFit/>
          </a:bodyPr>
          <a:lstStyle/>
          <a:p>
            <a:pPr algn="just"/>
            <a:r>
              <a:rPr lang="pt-BR" dirty="0"/>
              <a:t>5-Clique em </a:t>
            </a:r>
            <a:r>
              <a:rPr lang="pt-BR" b="1" dirty="0"/>
              <a:t>Avançar</a:t>
            </a:r>
            <a:r>
              <a:rPr lang="pt-BR" dirty="0"/>
              <a:t> e, em </a:t>
            </a:r>
            <a:r>
              <a:rPr lang="pt-BR" b="1" dirty="0"/>
              <a:t>Definir configurações para a política</a:t>
            </a:r>
            <a:r>
              <a:rPr lang="pt-BR" dirty="0"/>
              <a:t>, digite </a:t>
            </a:r>
            <a:r>
              <a:rPr lang="pt-BR" b="1" dirty="0"/>
              <a:t>10.0.0.100</a:t>
            </a:r>
            <a:r>
              <a:rPr lang="pt-BR" dirty="0"/>
              <a:t> ao lado de </a:t>
            </a:r>
            <a:r>
              <a:rPr lang="pt-BR" b="1" dirty="0"/>
              <a:t>Endereço IP inicial</a:t>
            </a:r>
            <a:r>
              <a:rPr lang="pt-BR" dirty="0"/>
              <a:t> e digite </a:t>
            </a:r>
            <a:r>
              <a:rPr lang="pt-BR" b="1" dirty="0"/>
              <a:t>10.0.0.199</a:t>
            </a:r>
            <a:r>
              <a:rPr lang="pt-BR" dirty="0"/>
              <a:t> ao lado de </a:t>
            </a:r>
            <a:r>
              <a:rPr lang="pt-BR" b="1" dirty="0"/>
              <a:t>Endereço IP final</a:t>
            </a:r>
            <a:r>
              <a:rPr lang="pt-BR" dirty="0"/>
              <a:t>.</a:t>
            </a:r>
          </a:p>
        </p:txBody>
      </p:sp>
    </p:spTree>
    <p:extLst>
      <p:ext uri="{BB962C8B-B14F-4D97-AF65-F5344CB8AC3E}">
        <p14:creationId xmlns:p14="http://schemas.microsoft.com/office/powerpoint/2010/main" val="306358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Criar políticas</a:t>
            </a:r>
            <a:endParaRPr lang="pt-BR" dirty="0"/>
          </a:p>
        </p:txBody>
      </p:sp>
      <p:pic>
        <p:nvPicPr>
          <p:cNvPr id="5" name="Imagem 4"/>
          <p:cNvPicPr>
            <a:picLocks noChangeAspect="1"/>
          </p:cNvPicPr>
          <p:nvPr/>
        </p:nvPicPr>
        <p:blipFill>
          <a:blip r:embed="rId2"/>
          <a:stretch>
            <a:fillRect/>
          </a:stretch>
        </p:blipFill>
        <p:spPr>
          <a:xfrm>
            <a:off x="1649703" y="2802294"/>
            <a:ext cx="4591050" cy="3133725"/>
          </a:xfrm>
          <a:prstGeom prst="rect">
            <a:avLst/>
          </a:prstGeom>
        </p:spPr>
      </p:pic>
      <p:sp>
        <p:nvSpPr>
          <p:cNvPr id="6" name="Retângulo 5"/>
          <p:cNvSpPr/>
          <p:nvPr/>
        </p:nvSpPr>
        <p:spPr>
          <a:xfrm>
            <a:off x="6497485" y="2602627"/>
            <a:ext cx="4846375" cy="1477328"/>
          </a:xfrm>
          <a:prstGeom prst="rect">
            <a:avLst/>
          </a:prstGeom>
        </p:spPr>
        <p:txBody>
          <a:bodyPr wrap="square">
            <a:spAutoFit/>
          </a:bodyPr>
          <a:lstStyle/>
          <a:p>
            <a:pPr algn="just"/>
            <a:r>
              <a:rPr lang="pt-BR" dirty="0"/>
              <a:t>6-Clique em Avançar e, em Opções Disponíveis, selecione Roteador 003, digite 10.0.0.7 em Endereço IP e clique em Adicionar.</a:t>
            </a:r>
          </a:p>
          <a:p>
            <a:pPr algn="just"/>
            <a:endParaRPr lang="pt-BR" dirty="0"/>
          </a:p>
          <a:p>
            <a:pPr algn="just"/>
            <a:endParaRPr lang="pt-BR" dirty="0"/>
          </a:p>
        </p:txBody>
      </p:sp>
      <p:sp>
        <p:nvSpPr>
          <p:cNvPr id="8" name="Rectangle 2"/>
          <p:cNvSpPr>
            <a:spLocks noChangeArrowheads="1"/>
          </p:cNvSpPr>
          <p:nvPr/>
        </p:nvSpPr>
        <p:spPr bwMode="auto">
          <a:xfrm>
            <a:off x="6600516" y="4139988"/>
            <a:ext cx="510310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pt-BR" altLang="pt-BR" sz="1400" b="0" i="0" u="none" strike="noStrike" cap="none" normalizeH="0" baseline="0" dirty="0">
                <a:ln>
                  <a:noFill/>
                </a:ln>
                <a:solidFill>
                  <a:schemeClr val="tx1"/>
                </a:solidFill>
                <a:effectLst/>
                <a:latin typeface="Arial" panose="020B0604020202020204" pitchFamily="34" charset="0"/>
              </a:rPr>
              <a:t>7-Clique em </a:t>
            </a:r>
            <a:r>
              <a:rPr kumimoji="0" lang="pt-BR" altLang="pt-BR" sz="1400" b="1" i="0" u="none" strike="noStrike" cap="none" normalizeH="0" baseline="0" dirty="0">
                <a:ln>
                  <a:noFill/>
                </a:ln>
                <a:solidFill>
                  <a:schemeClr val="tx1"/>
                </a:solidFill>
                <a:effectLst/>
                <a:latin typeface="Arial" panose="020B0604020202020204" pitchFamily="34" charset="0"/>
              </a:rPr>
              <a:t>Avançar</a:t>
            </a:r>
            <a:r>
              <a:rPr kumimoji="0" lang="pt-BR" altLang="pt-BR" sz="1400" b="0" i="0" u="none" strike="noStrike" cap="none" normalizeH="0" baseline="0" dirty="0">
                <a:ln>
                  <a:noFill/>
                </a:ln>
                <a:solidFill>
                  <a:schemeClr val="tx1"/>
                </a:solidFill>
                <a:effectLst/>
                <a:latin typeface="Arial" panose="020B0604020202020204" pitchFamily="34" charset="0"/>
              </a:rPr>
              <a:t> e em </a:t>
            </a:r>
            <a:r>
              <a:rPr kumimoji="0" lang="pt-BR" altLang="pt-BR" sz="1400" b="1" i="0" u="none" strike="noStrike" cap="none" normalizeH="0" baseline="0" dirty="0">
                <a:ln>
                  <a:noFill/>
                </a:ln>
                <a:solidFill>
                  <a:schemeClr val="tx1"/>
                </a:solidFill>
                <a:effectLst/>
                <a:latin typeface="Arial" panose="020B0604020202020204" pitchFamily="34" charset="0"/>
              </a:rPr>
              <a:t>Concluir</a:t>
            </a:r>
            <a:r>
              <a:rPr kumimoji="0" lang="pt-BR" altLang="pt-BR" sz="1400" b="0" i="0" u="none" strike="noStrike" cap="none" normalizeH="0" baseline="0" dirty="0">
                <a:ln>
                  <a:noFill/>
                </a:ln>
                <a:solidFill>
                  <a:schemeClr val="tx1"/>
                </a:solidFill>
                <a:effectLst/>
                <a:latin typeface="Arial" panose="020B0604020202020204" pitchFamily="34" charset="0"/>
              </a:rPr>
              <a:t>.</a:t>
            </a:r>
          </a:p>
          <a:p>
            <a:pPr marL="0" marR="0" lvl="0" indent="0" defTabSz="914400" rtl="0" eaLnBrk="0" fontAlgn="base" latinLnBrk="0" hangingPunct="0">
              <a:lnSpc>
                <a:spcPct val="100000"/>
              </a:lnSpc>
              <a:spcBef>
                <a:spcPct val="0"/>
              </a:spcBef>
              <a:spcAft>
                <a:spcPct val="0"/>
              </a:spcAft>
              <a:buClrTx/>
              <a:buSzTx/>
              <a:tabLst/>
            </a:pPr>
            <a:r>
              <a:rPr kumimoji="0" lang="pt-BR" altLang="pt-BR" sz="1400" b="0" i="0" u="none" strike="noStrike" cap="none" normalizeH="0" baseline="0" dirty="0">
                <a:ln>
                  <a:noFill/>
                </a:ln>
                <a:solidFill>
                  <a:schemeClr val="tx1"/>
                </a:solidFill>
                <a:effectLst/>
                <a:latin typeface="Arial" panose="020B0604020202020204" pitchFamily="34" charset="0"/>
              </a:rPr>
              <a:t>8-Repita as etapas anteriores para Client2 usando as seguintes condições, intervalos de endereço IP e opções:</a:t>
            </a:r>
          </a:p>
          <a:p>
            <a:pPr defTabSz="914400" eaLnBrk="0" fontAlgn="base" hangingPunct="0">
              <a:spcBef>
                <a:spcPct val="0"/>
              </a:spcBef>
              <a:spcAft>
                <a:spcPct val="0"/>
              </a:spcAft>
            </a:pPr>
            <a:r>
              <a:rPr lang="pt-BR" altLang="pt-BR" sz="1400" dirty="0">
                <a:latin typeface="Arial" panose="020B0604020202020204" pitchFamily="34" charset="0"/>
              </a:rPr>
              <a:t>1-</a:t>
            </a:r>
            <a:r>
              <a:rPr kumimoji="0" lang="pt-BR" altLang="pt-BR" sz="1400" b="0" i="0" u="none" strike="noStrike" cap="none" normalizeH="0" baseline="0" dirty="0">
                <a:ln>
                  <a:noFill/>
                </a:ln>
                <a:solidFill>
                  <a:schemeClr val="tx1"/>
                </a:solidFill>
                <a:effectLst/>
                <a:latin typeface="Arial" panose="020B0604020202020204" pitchFamily="34" charset="0"/>
              </a:rPr>
              <a:t>Nome da política: Política do CLIENT2</a:t>
            </a: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pt-BR" altLang="pt-BR" sz="1400" b="0" i="0" u="none" strike="noStrike" cap="none" normalizeH="0" baseline="0" dirty="0">
                <a:ln>
                  <a:noFill/>
                </a:ln>
                <a:solidFill>
                  <a:schemeClr val="tx1"/>
                </a:solidFill>
                <a:effectLst/>
                <a:latin typeface="Arial" panose="020B0604020202020204" pitchFamily="34" charset="0"/>
              </a:rPr>
              <a:t>Condição: Endereço MAC igual a (neste exemplo) 00155DB7A63E.</a:t>
            </a:r>
          </a:p>
          <a:p>
            <a:pPr marL="0" marR="0" lvl="0" indent="0" defTabSz="914400" rtl="0" eaLnBrk="0" fontAlgn="base" latinLnBrk="0" hangingPunct="0">
              <a:lnSpc>
                <a:spcPct val="100000"/>
              </a:lnSpc>
              <a:spcBef>
                <a:spcPct val="0"/>
              </a:spcBef>
              <a:spcAft>
                <a:spcPct val="0"/>
              </a:spcAft>
              <a:buClrTx/>
              <a:buSzTx/>
              <a:buFontTx/>
              <a:buAutoNum type="arabicPeriod" startAt="3"/>
              <a:tabLst/>
            </a:pPr>
            <a:r>
              <a:rPr kumimoji="0" lang="pt-BR" altLang="pt-BR" sz="1400" b="0" i="0" u="none" strike="noStrike" cap="none" normalizeH="0" baseline="0" dirty="0">
                <a:ln>
                  <a:noFill/>
                </a:ln>
                <a:solidFill>
                  <a:schemeClr val="tx1"/>
                </a:solidFill>
                <a:effectLst/>
                <a:latin typeface="Arial" panose="020B0604020202020204" pitchFamily="34" charset="0"/>
              </a:rPr>
              <a:t>Endereço IP inicial: 10.0.0.200</a:t>
            </a:r>
          </a:p>
          <a:p>
            <a:pPr marL="0" marR="0" lvl="0" indent="0" defTabSz="914400" rtl="0" eaLnBrk="0" fontAlgn="base" latinLnBrk="0" hangingPunct="0">
              <a:lnSpc>
                <a:spcPct val="100000"/>
              </a:lnSpc>
              <a:spcBef>
                <a:spcPct val="0"/>
              </a:spcBef>
              <a:spcAft>
                <a:spcPct val="0"/>
              </a:spcAft>
              <a:buClrTx/>
              <a:buSzTx/>
              <a:buFontTx/>
              <a:buAutoNum type="arabicPeriod" startAt="4"/>
              <a:tabLst/>
            </a:pPr>
            <a:r>
              <a:rPr kumimoji="0" lang="pt-BR" altLang="pt-BR" sz="1400" b="0" i="0" u="none" strike="noStrike" cap="none" normalizeH="0" baseline="0" dirty="0">
                <a:ln>
                  <a:noFill/>
                </a:ln>
                <a:solidFill>
                  <a:schemeClr val="tx1"/>
                </a:solidFill>
                <a:effectLst/>
                <a:latin typeface="Arial" panose="020B0604020202020204" pitchFamily="34" charset="0"/>
              </a:rPr>
              <a:t>Endereço IP final: 10.0.0.254</a:t>
            </a:r>
          </a:p>
          <a:p>
            <a:pPr marL="0" marR="0" lvl="0" indent="0" defTabSz="914400" rtl="0" eaLnBrk="0" fontAlgn="base" latinLnBrk="0" hangingPunct="0">
              <a:lnSpc>
                <a:spcPct val="100000"/>
              </a:lnSpc>
              <a:spcBef>
                <a:spcPct val="0"/>
              </a:spcBef>
              <a:spcAft>
                <a:spcPct val="0"/>
              </a:spcAft>
              <a:buClrTx/>
              <a:buSzTx/>
              <a:buFontTx/>
              <a:buAutoNum type="arabicPeriod" startAt="5"/>
              <a:tabLst/>
            </a:pPr>
            <a:r>
              <a:rPr kumimoji="0" lang="pt-BR" altLang="pt-BR" sz="1400" b="0" i="0" u="none" strike="noStrike" cap="none" normalizeH="0" baseline="0" dirty="0">
                <a:ln>
                  <a:noFill/>
                </a:ln>
                <a:solidFill>
                  <a:schemeClr val="tx1"/>
                </a:solidFill>
                <a:effectLst/>
                <a:latin typeface="Arial" panose="020B0604020202020204" pitchFamily="34" charset="0"/>
              </a:rPr>
              <a:t>003 </a:t>
            </a:r>
            <a:r>
              <a:rPr kumimoji="0" lang="pt-BR" altLang="pt-BR" sz="1400" b="0" i="0" u="none" strike="noStrike" cap="none" normalizeH="0" baseline="0" dirty="0" err="1">
                <a:ln>
                  <a:noFill/>
                </a:ln>
                <a:solidFill>
                  <a:schemeClr val="tx1"/>
                </a:solidFill>
                <a:effectLst/>
                <a:latin typeface="Arial" panose="020B0604020202020204" pitchFamily="34" charset="0"/>
              </a:rPr>
              <a:t>Router</a:t>
            </a:r>
            <a:r>
              <a:rPr kumimoji="0" lang="pt-BR" altLang="pt-BR" sz="1400" b="0" i="0" u="none" strike="noStrike" cap="none" normalizeH="0" baseline="0" dirty="0">
                <a:ln>
                  <a:noFill/>
                </a:ln>
                <a:solidFill>
                  <a:schemeClr val="tx1"/>
                </a:solidFill>
                <a:effectLst/>
                <a:latin typeface="Arial" panose="020B0604020202020204" pitchFamily="34" charset="0"/>
              </a:rPr>
              <a:t>: 10.0.0.8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841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
            </a:r>
            <a:br>
              <a:rPr lang="pt-BR" dirty="0"/>
            </a:br>
            <a:r>
              <a:rPr lang="pt-BR" b="1" dirty="0"/>
              <a:t>Demonstrar políticas</a:t>
            </a:r>
            <a:br>
              <a:rPr lang="pt-BR" b="1" dirty="0"/>
            </a:br>
            <a:endParaRPr lang="pt-BR" dirty="0"/>
          </a:p>
        </p:txBody>
      </p:sp>
      <p:sp>
        <p:nvSpPr>
          <p:cNvPr id="3" name="Espaço Reservado para Conteúdo 2"/>
          <p:cNvSpPr>
            <a:spLocks noGrp="1"/>
          </p:cNvSpPr>
          <p:nvPr>
            <p:ph idx="1"/>
          </p:nvPr>
        </p:nvSpPr>
        <p:spPr/>
        <p:txBody>
          <a:bodyPr>
            <a:normAutofit fontScale="92500" lnSpcReduction="20000"/>
          </a:bodyPr>
          <a:lstStyle/>
          <a:p>
            <a:pPr algn="just"/>
            <a:r>
              <a:rPr lang="pt-BR" dirty="0"/>
              <a:t>No painel de detalhes, em </a:t>
            </a:r>
            <a:r>
              <a:rPr lang="pt-BR" b="1" dirty="0"/>
              <a:t>Nome da Política</a:t>
            </a:r>
            <a:r>
              <a:rPr lang="pt-BR" dirty="0"/>
              <a:t>, clique com o botão direito em uma das duas políticas que acabou de criar.</a:t>
            </a:r>
          </a:p>
          <a:p>
            <a:pPr algn="just"/>
            <a:r>
              <a:rPr lang="pt-BR" dirty="0"/>
              <a:t>Observe que você pode mover a política para cima ou para baixo na ordem de processamento, excluir a política ou desativá-la.</a:t>
            </a:r>
          </a:p>
          <a:p>
            <a:pPr algn="just"/>
            <a:r>
              <a:rPr lang="pt-BR" dirty="0"/>
              <a:t>Clique em </a:t>
            </a:r>
            <a:r>
              <a:rPr lang="pt-BR" b="1" dirty="0"/>
              <a:t>Propriedades</a:t>
            </a:r>
            <a:r>
              <a:rPr lang="pt-BR" dirty="0"/>
              <a:t>.</a:t>
            </a:r>
          </a:p>
          <a:p>
            <a:pPr algn="just"/>
            <a:r>
              <a:rPr lang="pt-BR" dirty="0"/>
              <a:t>Revise os parâmetros disponíveis que você pode editar nas guias </a:t>
            </a:r>
            <a:r>
              <a:rPr lang="pt-BR" b="1" dirty="0"/>
              <a:t>Geral</a:t>
            </a:r>
            <a:r>
              <a:rPr lang="pt-BR" dirty="0"/>
              <a:t>, </a:t>
            </a:r>
            <a:r>
              <a:rPr lang="pt-BR" b="1" dirty="0"/>
              <a:t>Condições</a:t>
            </a:r>
            <a:r>
              <a:rPr lang="pt-BR" dirty="0"/>
              <a:t>, </a:t>
            </a:r>
            <a:r>
              <a:rPr lang="pt-BR" b="1" dirty="0"/>
              <a:t>Intervalo de Endereço IP</a:t>
            </a:r>
            <a:r>
              <a:rPr lang="pt-BR" dirty="0"/>
              <a:t>, </a:t>
            </a:r>
            <a:r>
              <a:rPr lang="pt-BR" b="1" dirty="0"/>
              <a:t>Opções</a:t>
            </a:r>
            <a:r>
              <a:rPr lang="pt-BR" dirty="0"/>
              <a:t> e </a:t>
            </a:r>
            <a:r>
              <a:rPr lang="pt-BR" b="1" dirty="0"/>
              <a:t>DNS</a:t>
            </a:r>
            <a:r>
              <a:rPr lang="pt-BR" dirty="0"/>
              <a:t>.</a:t>
            </a:r>
          </a:p>
          <a:p>
            <a:pPr algn="just"/>
            <a:r>
              <a:rPr lang="pt-BR" dirty="0"/>
              <a:t>Clique em </a:t>
            </a:r>
            <a:r>
              <a:rPr lang="pt-BR" b="1" dirty="0"/>
              <a:t>OK</a:t>
            </a:r>
            <a:r>
              <a:rPr lang="pt-BR" dirty="0"/>
              <a:t>, e em Client1 digite </a:t>
            </a:r>
            <a:r>
              <a:rPr lang="pt-BR" b="1" dirty="0" err="1"/>
              <a:t>ipconfig</a:t>
            </a:r>
            <a:r>
              <a:rPr lang="pt-BR" b="1" dirty="0"/>
              <a:t> /</a:t>
            </a:r>
            <a:r>
              <a:rPr lang="pt-BR" b="1" dirty="0" err="1"/>
              <a:t>all</a:t>
            </a:r>
            <a:r>
              <a:rPr lang="pt-BR" dirty="0"/>
              <a:t> no </a:t>
            </a:r>
            <a:r>
              <a:rPr lang="pt-BR" dirty="0" err="1"/>
              <a:t>prompt</a:t>
            </a:r>
            <a:r>
              <a:rPr lang="pt-BR" dirty="0"/>
              <a:t> do Windows </a:t>
            </a:r>
            <a:r>
              <a:rPr lang="pt-BR" dirty="0" err="1"/>
              <a:t>PowerShell</a:t>
            </a:r>
            <a:r>
              <a:rPr lang="pt-BR" dirty="0"/>
              <a:t>.</a:t>
            </a:r>
          </a:p>
          <a:p>
            <a:endParaRPr lang="pt-BR" dirty="0"/>
          </a:p>
        </p:txBody>
      </p:sp>
    </p:spTree>
    <p:extLst>
      <p:ext uri="{BB962C8B-B14F-4D97-AF65-F5344CB8AC3E}">
        <p14:creationId xmlns:p14="http://schemas.microsoft.com/office/powerpoint/2010/main" val="1552157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Demonstrar políticas</a:t>
            </a:r>
            <a:endParaRPr lang="pt-BR" dirty="0"/>
          </a:p>
        </p:txBody>
      </p:sp>
      <p:pic>
        <p:nvPicPr>
          <p:cNvPr id="4" name="Imagem 3"/>
          <p:cNvPicPr>
            <a:picLocks noChangeAspect="1"/>
          </p:cNvPicPr>
          <p:nvPr/>
        </p:nvPicPr>
        <p:blipFill>
          <a:blip r:embed="rId2"/>
          <a:stretch>
            <a:fillRect/>
          </a:stretch>
        </p:blipFill>
        <p:spPr>
          <a:xfrm>
            <a:off x="780247" y="2531174"/>
            <a:ext cx="5448300" cy="3381375"/>
          </a:xfrm>
          <a:prstGeom prst="rect">
            <a:avLst/>
          </a:prstGeom>
        </p:spPr>
      </p:pic>
      <p:pic>
        <p:nvPicPr>
          <p:cNvPr id="5" name="Imagem 4"/>
          <p:cNvPicPr>
            <a:picLocks noChangeAspect="1"/>
          </p:cNvPicPr>
          <p:nvPr/>
        </p:nvPicPr>
        <p:blipFill>
          <a:blip r:embed="rId3"/>
          <a:stretch>
            <a:fillRect/>
          </a:stretch>
        </p:blipFill>
        <p:spPr>
          <a:xfrm>
            <a:off x="6492832" y="2531174"/>
            <a:ext cx="4969366" cy="3381375"/>
          </a:xfrm>
          <a:prstGeom prst="rect">
            <a:avLst/>
          </a:prstGeom>
        </p:spPr>
      </p:pic>
    </p:spTree>
    <p:extLst>
      <p:ext uri="{BB962C8B-B14F-4D97-AF65-F5344CB8AC3E}">
        <p14:creationId xmlns:p14="http://schemas.microsoft.com/office/powerpoint/2010/main" val="400494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Definição </a:t>
            </a:r>
            <a:endParaRPr lang="pt-BR" dirty="0"/>
          </a:p>
        </p:txBody>
      </p:sp>
      <p:sp>
        <p:nvSpPr>
          <p:cNvPr id="3" name="Espaço Reservado para Conteúdo 2"/>
          <p:cNvSpPr>
            <a:spLocks noGrp="1"/>
          </p:cNvSpPr>
          <p:nvPr>
            <p:ph idx="1"/>
          </p:nvPr>
        </p:nvSpPr>
        <p:spPr>
          <a:xfrm>
            <a:off x="1295401" y="2556932"/>
            <a:ext cx="9601196" cy="3315834"/>
          </a:xfrm>
        </p:spPr>
        <p:txBody>
          <a:bodyPr/>
          <a:lstStyle/>
          <a:p>
            <a:pPr algn="just"/>
            <a:r>
              <a:rPr lang="pt-BR" b="1" i="1" dirty="0" err="1"/>
              <a:t>Dynamic</a:t>
            </a:r>
            <a:r>
              <a:rPr lang="pt-BR" b="1" i="1" dirty="0"/>
              <a:t> Host </a:t>
            </a:r>
            <a:r>
              <a:rPr lang="pt-BR" b="1" i="1" dirty="0" err="1"/>
              <a:t>Configuration</a:t>
            </a:r>
            <a:r>
              <a:rPr lang="pt-BR" b="1" i="1" dirty="0"/>
              <a:t> </a:t>
            </a:r>
            <a:r>
              <a:rPr lang="pt-BR" b="1" i="1" dirty="0" err="1"/>
              <a:t>Protocol</a:t>
            </a:r>
            <a:r>
              <a:rPr lang="pt-BR" b="1" i="1" dirty="0"/>
              <a:t> (DHCP) </a:t>
            </a:r>
            <a:r>
              <a:rPr lang="pt-BR" dirty="0"/>
              <a:t>é um padrão IP para simplificar a administração da configuração IP do cliente. O padrão DHCP permite que você utilize os servidores DHCP para controlar a alocação dinâmica dos endereços e a configuração de outros parâmetros de IP para clientes DHCP na sua rede. </a:t>
            </a:r>
          </a:p>
        </p:txBody>
      </p:sp>
    </p:spTree>
    <p:extLst>
      <p:ext uri="{BB962C8B-B14F-4D97-AF65-F5344CB8AC3E}">
        <p14:creationId xmlns:p14="http://schemas.microsoft.com/office/powerpoint/2010/main" val="168009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sz="4400" dirty="0"/>
              <a:t>Instalando e Configurando Servidor DHCP</a:t>
            </a:r>
          </a:p>
        </p:txBody>
      </p:sp>
      <p:sp>
        <p:nvSpPr>
          <p:cNvPr id="3" name="Subtítulo 2"/>
          <p:cNvSpPr>
            <a:spLocks noGrp="1"/>
          </p:cNvSpPr>
          <p:nvPr>
            <p:ph type="subTitle" idx="1"/>
          </p:nvPr>
        </p:nvSpPr>
        <p:spPr/>
        <p:txBody>
          <a:bodyPr/>
          <a:lstStyle/>
          <a:p>
            <a:r>
              <a:rPr lang="pt-BR" dirty="0" err="1"/>
              <a:t>Profº</a:t>
            </a:r>
            <a:r>
              <a:rPr lang="pt-BR" dirty="0"/>
              <a:t>:  Carlos e Rogério</a:t>
            </a:r>
          </a:p>
        </p:txBody>
      </p:sp>
    </p:spTree>
    <p:extLst>
      <p:ext uri="{BB962C8B-B14F-4D97-AF65-F5344CB8AC3E}">
        <p14:creationId xmlns:p14="http://schemas.microsoft.com/office/powerpoint/2010/main" val="245939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3468" y="2097571"/>
            <a:ext cx="6399557" cy="4104446"/>
          </a:xfrm>
          <a:prstGeom prst="rect">
            <a:avLst/>
          </a:prstGeom>
          <a:noFill/>
          <a:ln>
            <a:noFill/>
          </a:ln>
        </p:spPr>
      </p:pic>
      <p:pic>
        <p:nvPicPr>
          <p:cNvPr id="3" name="Imagem 2"/>
          <p:cNvPicPr>
            <a:picLocks noChangeAspect="1"/>
          </p:cNvPicPr>
          <p:nvPr/>
        </p:nvPicPr>
        <p:blipFill>
          <a:blip r:embed="rId4"/>
          <a:stretch>
            <a:fillRect/>
          </a:stretch>
        </p:blipFill>
        <p:spPr>
          <a:xfrm>
            <a:off x="1037031" y="653465"/>
            <a:ext cx="10132430" cy="1413871"/>
          </a:xfrm>
          <a:prstGeom prst="rect">
            <a:avLst/>
          </a:prstGeom>
        </p:spPr>
      </p:pic>
    </p:spTree>
    <p:extLst>
      <p:ext uri="{BB962C8B-B14F-4D97-AF65-F5344CB8AC3E}">
        <p14:creationId xmlns:p14="http://schemas.microsoft.com/office/powerpoint/2010/main" val="3330737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199862" y="861391"/>
            <a:ext cx="7792278" cy="1477328"/>
          </a:xfrm>
          <a:prstGeom prst="rect">
            <a:avLst/>
          </a:prstGeom>
          <a:noFill/>
        </p:spPr>
        <p:txBody>
          <a:bodyPr wrap="square" rtlCol="0">
            <a:spAutoFit/>
          </a:bodyPr>
          <a:lstStyle/>
          <a:p>
            <a:pPr algn="ctr"/>
            <a:r>
              <a:rPr lang="en-US" sz="3600" dirty="0"/>
              <a:t>Clique </a:t>
            </a:r>
            <a:r>
              <a:rPr lang="en-US" sz="3600" dirty="0" err="1"/>
              <a:t>em</a:t>
            </a:r>
            <a:r>
              <a:rPr lang="en-US" sz="3600" dirty="0"/>
              <a:t> Role Based or Feature Based Installation e Next</a:t>
            </a:r>
            <a:endParaRPr lang="pt-BR" sz="3600" dirty="0"/>
          </a:p>
          <a:p>
            <a:endParaRPr lang="pt-BR" dirty="0"/>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8501" y="2086182"/>
            <a:ext cx="5715000" cy="4143375"/>
          </a:xfrm>
          <a:prstGeom prst="rect">
            <a:avLst/>
          </a:prstGeom>
          <a:noFill/>
          <a:ln>
            <a:noFill/>
          </a:ln>
        </p:spPr>
      </p:pic>
    </p:spTree>
    <p:extLst>
      <p:ext uri="{BB962C8B-B14F-4D97-AF65-F5344CB8AC3E}">
        <p14:creationId xmlns:p14="http://schemas.microsoft.com/office/powerpoint/2010/main" val="2351477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596349" y="689113"/>
            <a:ext cx="10760764" cy="707886"/>
          </a:xfrm>
          <a:prstGeom prst="rect">
            <a:avLst/>
          </a:prstGeom>
          <a:noFill/>
        </p:spPr>
        <p:txBody>
          <a:bodyPr wrap="square" rtlCol="0">
            <a:spAutoFit/>
          </a:bodyPr>
          <a:lstStyle/>
          <a:p>
            <a:pPr algn="ctr"/>
            <a:r>
              <a:rPr lang="pt-BR" sz="4000" dirty="0"/>
              <a:t>Selecione o Servidor e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119231" y="1564791"/>
            <a:ext cx="5715000" cy="4391025"/>
          </a:xfrm>
          <a:prstGeom prst="rect">
            <a:avLst/>
          </a:prstGeom>
          <a:noFill/>
          <a:ln>
            <a:noFill/>
          </a:ln>
        </p:spPr>
      </p:pic>
    </p:spTree>
    <p:extLst>
      <p:ext uri="{BB962C8B-B14F-4D97-AF65-F5344CB8AC3E}">
        <p14:creationId xmlns:p14="http://schemas.microsoft.com/office/powerpoint/2010/main" val="1732863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49357" y="702365"/>
            <a:ext cx="10840278" cy="984885"/>
          </a:xfrm>
          <a:prstGeom prst="rect">
            <a:avLst/>
          </a:prstGeom>
          <a:noFill/>
        </p:spPr>
        <p:txBody>
          <a:bodyPr wrap="square" rtlCol="0">
            <a:spAutoFit/>
          </a:bodyPr>
          <a:lstStyle/>
          <a:p>
            <a:pPr algn="ctr"/>
            <a:r>
              <a:rPr lang="pt-BR" sz="4000" dirty="0"/>
              <a:t>Clique em DHCP Server e </a:t>
            </a:r>
            <a:r>
              <a:rPr lang="pt-BR" sz="4000" dirty="0" err="1"/>
              <a:t>Add</a:t>
            </a:r>
            <a:r>
              <a:rPr lang="pt-BR" sz="4000" dirty="0"/>
              <a:t> </a:t>
            </a:r>
            <a:r>
              <a:rPr lang="pt-BR" sz="4000" dirty="0" err="1"/>
              <a:t>Features</a:t>
            </a:r>
            <a:endParaRPr lang="pt-BR" sz="4000" dirty="0"/>
          </a:p>
          <a:p>
            <a:endParaRPr lang="pt-BR" dirty="0"/>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0265" y="1687250"/>
            <a:ext cx="5686425" cy="4257675"/>
          </a:xfrm>
          <a:prstGeom prst="rect">
            <a:avLst/>
          </a:prstGeom>
          <a:noFill/>
          <a:ln>
            <a:noFill/>
          </a:ln>
        </p:spPr>
      </p:pic>
    </p:spTree>
    <p:extLst>
      <p:ext uri="{BB962C8B-B14F-4D97-AF65-F5344CB8AC3E}">
        <p14:creationId xmlns:p14="http://schemas.microsoft.com/office/powerpoint/2010/main" val="587410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472069" y="742121"/>
            <a:ext cx="4280452" cy="707886"/>
          </a:xfrm>
          <a:prstGeom prst="rect">
            <a:avLst/>
          </a:prstGeom>
          <a:noFill/>
        </p:spPr>
        <p:txBody>
          <a:bodyPr wrap="square" rtlCol="0">
            <a:spAutoFit/>
          </a:bodyPr>
          <a:lstStyle/>
          <a:p>
            <a:pPr algn="ctr"/>
            <a:r>
              <a:rPr lang="pt-BR" sz="4000" dirty="0"/>
              <a:t>Clique em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3506" y="1633123"/>
            <a:ext cx="5705475" cy="4333875"/>
          </a:xfrm>
          <a:prstGeom prst="rect">
            <a:avLst/>
          </a:prstGeom>
          <a:noFill/>
          <a:ln>
            <a:noFill/>
          </a:ln>
        </p:spPr>
      </p:pic>
    </p:spTree>
    <p:extLst>
      <p:ext uri="{BB962C8B-B14F-4D97-AF65-F5344CB8AC3E}">
        <p14:creationId xmlns:p14="http://schemas.microsoft.com/office/powerpoint/2010/main" val="188041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027582" y="742121"/>
            <a:ext cx="7620000" cy="707886"/>
          </a:xfrm>
          <a:prstGeom prst="rect">
            <a:avLst/>
          </a:prstGeom>
          <a:noFill/>
        </p:spPr>
        <p:txBody>
          <a:bodyPr wrap="square" rtlCol="0">
            <a:spAutoFit/>
          </a:bodyPr>
          <a:lstStyle/>
          <a:p>
            <a:pPr algn="ctr"/>
            <a:r>
              <a:rPr lang="pt-BR" sz="4000" dirty="0"/>
              <a:t>Novamente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6452" y="1450007"/>
            <a:ext cx="6480313" cy="4386469"/>
          </a:xfrm>
          <a:prstGeom prst="rect">
            <a:avLst/>
          </a:prstGeom>
          <a:noFill/>
          <a:ln>
            <a:noFill/>
          </a:ln>
        </p:spPr>
      </p:pic>
    </p:spTree>
    <p:extLst>
      <p:ext uri="{BB962C8B-B14F-4D97-AF65-F5344CB8AC3E}">
        <p14:creationId xmlns:p14="http://schemas.microsoft.com/office/powerpoint/2010/main" val="2500846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4731026" y="874643"/>
            <a:ext cx="3233531" cy="707886"/>
          </a:xfrm>
          <a:prstGeom prst="rect">
            <a:avLst/>
          </a:prstGeom>
          <a:noFill/>
        </p:spPr>
        <p:txBody>
          <a:bodyPr wrap="square" rtlCol="0">
            <a:spAutoFit/>
          </a:bodyPr>
          <a:lstStyle/>
          <a:p>
            <a:pPr algn="ctr"/>
            <a:r>
              <a:rPr lang="pt-BR" sz="4000" dirty="0"/>
              <a:t>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1265" y="1701869"/>
            <a:ext cx="5715000" cy="4143375"/>
          </a:xfrm>
          <a:prstGeom prst="rect">
            <a:avLst/>
          </a:prstGeom>
          <a:noFill/>
          <a:ln>
            <a:noFill/>
          </a:ln>
        </p:spPr>
      </p:pic>
    </p:spTree>
    <p:extLst>
      <p:ext uri="{BB962C8B-B14F-4D97-AF65-F5344CB8AC3E}">
        <p14:creationId xmlns:p14="http://schemas.microsoft.com/office/powerpoint/2010/main" val="659485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604592" y="808382"/>
            <a:ext cx="4452730" cy="707886"/>
          </a:xfrm>
          <a:prstGeom prst="rect">
            <a:avLst/>
          </a:prstGeom>
          <a:noFill/>
        </p:spPr>
        <p:txBody>
          <a:bodyPr wrap="square" rtlCol="0">
            <a:spAutoFit/>
          </a:bodyPr>
          <a:lstStyle/>
          <a:p>
            <a:pPr algn="ctr"/>
            <a:r>
              <a:rPr lang="pt-BR" sz="4000" dirty="0"/>
              <a:t>Clique em </a:t>
            </a:r>
            <a:r>
              <a:rPr lang="pt-BR" sz="4000" dirty="0" err="1"/>
              <a:t>Install</a:t>
            </a:r>
            <a:endParaRPr lang="pt-BR" sz="4000" dirty="0"/>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092726" y="1516268"/>
            <a:ext cx="5715000" cy="4629150"/>
          </a:xfrm>
          <a:prstGeom prst="rect">
            <a:avLst/>
          </a:prstGeom>
          <a:noFill/>
          <a:ln>
            <a:noFill/>
          </a:ln>
        </p:spPr>
      </p:pic>
    </p:spTree>
    <p:extLst>
      <p:ext uri="{BB962C8B-B14F-4D97-AF65-F5344CB8AC3E}">
        <p14:creationId xmlns:p14="http://schemas.microsoft.com/office/powerpoint/2010/main" val="2830928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4055166" y="768627"/>
            <a:ext cx="4094921" cy="707886"/>
          </a:xfrm>
          <a:prstGeom prst="rect">
            <a:avLst/>
          </a:prstGeom>
          <a:noFill/>
        </p:spPr>
        <p:txBody>
          <a:bodyPr wrap="square" rtlCol="0">
            <a:spAutoFit/>
          </a:bodyPr>
          <a:lstStyle/>
          <a:p>
            <a:pPr algn="ctr"/>
            <a:r>
              <a:rPr lang="pt-BR" sz="4000" dirty="0"/>
              <a:t>Clique em Close</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45126" y="1476513"/>
            <a:ext cx="5715000" cy="4600575"/>
          </a:xfrm>
          <a:prstGeom prst="rect">
            <a:avLst/>
          </a:prstGeom>
          <a:noFill/>
          <a:ln>
            <a:noFill/>
          </a:ln>
        </p:spPr>
      </p:pic>
    </p:spTree>
    <p:extLst>
      <p:ext uri="{BB962C8B-B14F-4D97-AF65-F5344CB8AC3E}">
        <p14:creationId xmlns:p14="http://schemas.microsoft.com/office/powerpoint/2010/main" val="48993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Configuração manual do TCP/IP </a:t>
            </a:r>
            <a:endParaRPr lang="pt-BR" dirty="0"/>
          </a:p>
        </p:txBody>
      </p:sp>
      <p:sp>
        <p:nvSpPr>
          <p:cNvPr id="3" name="Espaço Reservado para Conteúdo 2"/>
          <p:cNvSpPr>
            <a:spLocks noGrp="1"/>
          </p:cNvSpPr>
          <p:nvPr>
            <p:ph idx="1"/>
          </p:nvPr>
        </p:nvSpPr>
        <p:spPr/>
        <p:txBody>
          <a:bodyPr/>
          <a:lstStyle/>
          <a:p>
            <a:pPr algn="just"/>
            <a:r>
              <a:rPr lang="pt-BR" dirty="0"/>
              <a:t>Quando você realiza a configuração IP de cada cliente inserindo manualmente informações como endereço IP, máscara de </a:t>
            </a:r>
            <a:r>
              <a:rPr lang="pt-BR" dirty="0" err="1"/>
              <a:t>sub-rede</a:t>
            </a:r>
            <a:r>
              <a:rPr lang="pt-BR" dirty="0"/>
              <a:t> ou gateway padrão, podem ocorrer erros de digitação, que provavelmente gerarão problemas de comunicação ou problemas associados à IP duplicado. Por outro lado, ocorre uma sobrecarga administrativa nas redes quando os computadores são movidos com </a:t>
            </a:r>
            <a:r>
              <a:rPr lang="pt-BR" dirty="0" err="1"/>
              <a:t>freqüência</a:t>
            </a:r>
            <a:r>
              <a:rPr lang="pt-BR" dirty="0"/>
              <a:t> de uma </a:t>
            </a:r>
            <a:r>
              <a:rPr lang="pt-BR" dirty="0" err="1"/>
              <a:t>sub-rede</a:t>
            </a:r>
            <a:r>
              <a:rPr lang="pt-BR" dirty="0"/>
              <a:t> para outra. Além disso, quando é preciso trocar um valor IP para vários clientes, é preciso atualizar a configuração IP de cada cliente. </a:t>
            </a:r>
          </a:p>
        </p:txBody>
      </p:sp>
    </p:spTree>
    <p:extLst>
      <p:ext uri="{BB962C8B-B14F-4D97-AF65-F5344CB8AC3E}">
        <p14:creationId xmlns:p14="http://schemas.microsoft.com/office/powerpoint/2010/main" val="1278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742122" y="728870"/>
            <a:ext cx="10747513" cy="646331"/>
          </a:xfrm>
          <a:prstGeom prst="rect">
            <a:avLst/>
          </a:prstGeom>
          <a:noFill/>
        </p:spPr>
        <p:txBody>
          <a:bodyPr wrap="square" rtlCol="0">
            <a:spAutoFit/>
          </a:bodyPr>
          <a:lstStyle/>
          <a:p>
            <a:pPr algn="ctr"/>
            <a:r>
              <a:rPr lang="pt-BR" sz="3600" dirty="0"/>
              <a:t>Agora abra o DHCP Server no Iniciar do Windows 2012</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2226" y="1375201"/>
            <a:ext cx="6440557" cy="4813564"/>
          </a:xfrm>
          <a:prstGeom prst="rect">
            <a:avLst/>
          </a:prstGeom>
          <a:noFill/>
          <a:ln>
            <a:noFill/>
          </a:ln>
        </p:spPr>
      </p:pic>
    </p:spTree>
    <p:extLst>
      <p:ext uri="{BB962C8B-B14F-4D97-AF65-F5344CB8AC3E}">
        <p14:creationId xmlns:p14="http://schemas.microsoft.com/office/powerpoint/2010/main" val="1243050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49357" y="821635"/>
            <a:ext cx="10866782" cy="646331"/>
          </a:xfrm>
          <a:prstGeom prst="rect">
            <a:avLst/>
          </a:prstGeom>
          <a:noFill/>
        </p:spPr>
        <p:txBody>
          <a:bodyPr wrap="square" rtlCol="0">
            <a:spAutoFit/>
          </a:bodyPr>
          <a:lstStyle/>
          <a:p>
            <a:pPr algn="ctr"/>
            <a:r>
              <a:rPr lang="pt-BR" sz="3600"/>
              <a:t>Clique em IPV4 com botão direito e vá em Novo Escopo</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87743" y="1706505"/>
            <a:ext cx="6447804" cy="4345183"/>
          </a:xfrm>
          <a:prstGeom prst="rect">
            <a:avLst/>
          </a:prstGeom>
          <a:noFill/>
          <a:ln>
            <a:noFill/>
          </a:ln>
        </p:spPr>
      </p:pic>
    </p:spTree>
    <p:extLst>
      <p:ext uri="{BB962C8B-B14F-4D97-AF65-F5344CB8AC3E}">
        <p14:creationId xmlns:p14="http://schemas.microsoft.com/office/powerpoint/2010/main" val="193726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4267200" y="728869"/>
            <a:ext cx="3458817" cy="707886"/>
          </a:xfrm>
          <a:prstGeom prst="rect">
            <a:avLst/>
          </a:prstGeom>
          <a:noFill/>
        </p:spPr>
        <p:txBody>
          <a:bodyPr wrap="square" rtlCol="0">
            <a:spAutoFit/>
          </a:bodyPr>
          <a:lstStyle/>
          <a:p>
            <a:pPr algn="ctr"/>
            <a:r>
              <a:rPr lang="pt-BR" sz="4000" dirty="0"/>
              <a:t>Clique em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491409" y="1566862"/>
            <a:ext cx="7328452" cy="4449625"/>
          </a:xfrm>
          <a:prstGeom prst="rect">
            <a:avLst/>
          </a:prstGeom>
          <a:noFill/>
          <a:ln>
            <a:noFill/>
          </a:ln>
        </p:spPr>
      </p:pic>
    </p:spTree>
    <p:extLst>
      <p:ext uri="{BB962C8B-B14F-4D97-AF65-F5344CB8AC3E}">
        <p14:creationId xmlns:p14="http://schemas.microsoft.com/office/powerpoint/2010/main" val="3462895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556591" y="702364"/>
            <a:ext cx="10986052" cy="707886"/>
          </a:xfrm>
          <a:prstGeom prst="rect">
            <a:avLst/>
          </a:prstGeom>
          <a:noFill/>
        </p:spPr>
        <p:txBody>
          <a:bodyPr wrap="square" rtlCol="0">
            <a:spAutoFit/>
          </a:bodyPr>
          <a:lstStyle/>
          <a:p>
            <a:pPr algn="ctr"/>
            <a:r>
              <a:rPr lang="pt-BR" sz="4000" dirty="0"/>
              <a:t>Dê um nome para o escopo e clique em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7927" y="1410250"/>
            <a:ext cx="5978595" cy="4709562"/>
          </a:xfrm>
          <a:prstGeom prst="rect">
            <a:avLst/>
          </a:prstGeom>
          <a:noFill/>
          <a:ln>
            <a:noFill/>
          </a:ln>
        </p:spPr>
      </p:pic>
    </p:spTree>
    <p:extLst>
      <p:ext uri="{BB962C8B-B14F-4D97-AF65-F5344CB8AC3E}">
        <p14:creationId xmlns:p14="http://schemas.microsoft.com/office/powerpoint/2010/main" val="25845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75863" y="689113"/>
            <a:ext cx="10893286" cy="707886"/>
          </a:xfrm>
          <a:prstGeom prst="rect">
            <a:avLst/>
          </a:prstGeom>
          <a:noFill/>
        </p:spPr>
        <p:txBody>
          <a:bodyPr wrap="square" rtlCol="0">
            <a:spAutoFit/>
          </a:bodyPr>
          <a:lstStyle/>
          <a:p>
            <a:pPr algn="ctr"/>
            <a:r>
              <a:rPr lang="pt-BR" sz="4000" dirty="0"/>
              <a:t>Informe a range de endereços IP e clique em Next</a:t>
            </a:r>
          </a:p>
        </p:txBody>
      </p:sp>
      <p:pic>
        <p:nvPicPr>
          <p:cNvPr id="5" name="Imagem 4"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550838" y="1633537"/>
            <a:ext cx="7143336" cy="4343193"/>
          </a:xfrm>
          <a:prstGeom prst="rect">
            <a:avLst/>
          </a:prstGeom>
          <a:noFill/>
          <a:ln>
            <a:noFill/>
          </a:ln>
        </p:spPr>
      </p:pic>
    </p:spTree>
    <p:extLst>
      <p:ext uri="{BB962C8B-B14F-4D97-AF65-F5344CB8AC3E}">
        <p14:creationId xmlns:p14="http://schemas.microsoft.com/office/powerpoint/2010/main" val="1816469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755374" y="675861"/>
            <a:ext cx="10707755" cy="1384995"/>
          </a:xfrm>
          <a:prstGeom prst="rect">
            <a:avLst/>
          </a:prstGeom>
          <a:noFill/>
        </p:spPr>
        <p:txBody>
          <a:bodyPr wrap="square" rtlCol="0">
            <a:spAutoFit/>
          </a:bodyPr>
          <a:lstStyle/>
          <a:p>
            <a:pPr algn="just"/>
            <a:r>
              <a:rPr lang="pt-BR" sz="2800" dirty="0"/>
              <a:t>Aqui </a:t>
            </a:r>
            <a:r>
              <a:rPr lang="pt-BR" sz="2800" dirty="0" err="1"/>
              <a:t>vc</a:t>
            </a:r>
            <a:r>
              <a:rPr lang="pt-BR" sz="2800" dirty="0"/>
              <a:t> pode informar os IP que serão </a:t>
            </a:r>
            <a:r>
              <a:rPr lang="pt-BR" sz="2800" dirty="0" err="1"/>
              <a:t>excluidos</a:t>
            </a:r>
            <a:r>
              <a:rPr lang="pt-BR" sz="2800" dirty="0"/>
              <a:t> pelo DHCP, no meu caso não tem pois eu já deixei o IP do servidor e do roteador fora da range de IP. Clique em Next.</a:t>
            </a:r>
            <a:endParaRPr lang="pt-BR" dirty="0"/>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148840" y="2060856"/>
            <a:ext cx="6366221" cy="4030174"/>
          </a:xfrm>
          <a:prstGeom prst="rect">
            <a:avLst/>
          </a:prstGeom>
          <a:noFill/>
          <a:ln>
            <a:noFill/>
          </a:ln>
        </p:spPr>
      </p:pic>
    </p:spTree>
    <p:extLst>
      <p:ext uri="{BB962C8B-B14F-4D97-AF65-F5344CB8AC3E}">
        <p14:creationId xmlns:p14="http://schemas.microsoft.com/office/powerpoint/2010/main" val="457025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1378226" y="649357"/>
            <a:ext cx="9488557" cy="646331"/>
          </a:xfrm>
          <a:prstGeom prst="rect">
            <a:avLst/>
          </a:prstGeom>
          <a:noFill/>
        </p:spPr>
        <p:txBody>
          <a:bodyPr wrap="square" rtlCol="0">
            <a:spAutoFit/>
          </a:bodyPr>
          <a:lstStyle/>
          <a:p>
            <a:pPr algn="ctr"/>
            <a:r>
              <a:rPr lang="pt-BR" sz="3600" dirty="0"/>
              <a:t>Configuração de Concessão Clique em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705927" y="1484244"/>
            <a:ext cx="6833153" cy="4626250"/>
          </a:xfrm>
          <a:prstGeom prst="rect">
            <a:avLst/>
          </a:prstGeom>
          <a:noFill/>
          <a:ln>
            <a:noFill/>
          </a:ln>
        </p:spPr>
      </p:pic>
    </p:spTree>
    <p:extLst>
      <p:ext uri="{BB962C8B-B14F-4D97-AF65-F5344CB8AC3E}">
        <p14:creationId xmlns:p14="http://schemas.microsoft.com/office/powerpoint/2010/main" val="170570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994992" y="675860"/>
            <a:ext cx="6387548" cy="646331"/>
          </a:xfrm>
          <a:prstGeom prst="rect">
            <a:avLst/>
          </a:prstGeom>
          <a:noFill/>
        </p:spPr>
        <p:txBody>
          <a:bodyPr wrap="square" rtlCol="0">
            <a:spAutoFit/>
          </a:bodyPr>
          <a:lstStyle/>
          <a:p>
            <a:pPr algn="ctr"/>
            <a:r>
              <a:rPr lang="pt-BR" sz="3600" dirty="0"/>
              <a:t>Clique em Yes e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185490" y="1322191"/>
            <a:ext cx="6197049" cy="4789753"/>
          </a:xfrm>
          <a:prstGeom prst="rect">
            <a:avLst/>
          </a:prstGeom>
          <a:noFill/>
          <a:ln>
            <a:noFill/>
          </a:ln>
        </p:spPr>
      </p:pic>
    </p:spTree>
    <p:extLst>
      <p:ext uri="{BB962C8B-B14F-4D97-AF65-F5344CB8AC3E}">
        <p14:creationId xmlns:p14="http://schemas.microsoft.com/office/powerpoint/2010/main" val="2563789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742121" y="834887"/>
            <a:ext cx="10734261" cy="1200329"/>
          </a:xfrm>
          <a:prstGeom prst="rect">
            <a:avLst/>
          </a:prstGeom>
          <a:noFill/>
        </p:spPr>
        <p:txBody>
          <a:bodyPr wrap="square" rtlCol="0">
            <a:spAutoFit/>
          </a:bodyPr>
          <a:lstStyle/>
          <a:p>
            <a:pPr algn="ctr"/>
            <a:r>
              <a:rPr lang="pt-BR" sz="3600" dirty="0"/>
              <a:t>Informe o IP do roteador para que o DHCP envie para as máquinas da rede</a:t>
            </a:r>
            <a:endParaRPr lang="pt-BR" dirty="0"/>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0935" y="2035216"/>
            <a:ext cx="7005430" cy="4142368"/>
          </a:xfrm>
          <a:prstGeom prst="rect">
            <a:avLst/>
          </a:prstGeom>
          <a:noFill/>
          <a:ln>
            <a:noFill/>
          </a:ln>
        </p:spPr>
      </p:pic>
    </p:spTree>
    <p:extLst>
      <p:ext uri="{BB962C8B-B14F-4D97-AF65-F5344CB8AC3E}">
        <p14:creationId xmlns:p14="http://schemas.microsoft.com/office/powerpoint/2010/main" val="3353613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263348" y="2075414"/>
            <a:ext cx="5638800" cy="3952875"/>
          </a:xfrm>
          <a:prstGeom prst="rect">
            <a:avLst/>
          </a:prstGeom>
        </p:spPr>
      </p:pic>
      <p:sp>
        <p:nvSpPr>
          <p:cNvPr id="4" name="CaixaDeTexto 3"/>
          <p:cNvSpPr txBox="1"/>
          <p:nvPr/>
        </p:nvSpPr>
        <p:spPr>
          <a:xfrm>
            <a:off x="609600" y="755374"/>
            <a:ext cx="10946296" cy="1569660"/>
          </a:xfrm>
          <a:prstGeom prst="rect">
            <a:avLst/>
          </a:prstGeom>
          <a:noFill/>
        </p:spPr>
        <p:txBody>
          <a:bodyPr wrap="square" rtlCol="0">
            <a:spAutoFit/>
          </a:bodyPr>
          <a:lstStyle/>
          <a:p>
            <a:pPr algn="just"/>
            <a:r>
              <a:rPr lang="pt-BR" sz="3200" dirty="0"/>
              <a:t>Informe o IP do servidor DNS da sua rede e clique em ADD e Next. Geralmente será o IP do computador no qual será o servidor DNS.</a:t>
            </a:r>
          </a:p>
        </p:txBody>
      </p:sp>
    </p:spTree>
    <p:extLst>
      <p:ext uri="{BB962C8B-B14F-4D97-AF65-F5344CB8AC3E}">
        <p14:creationId xmlns:p14="http://schemas.microsoft.com/office/powerpoint/2010/main" val="414011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Configuração automática do TCP/IP </a:t>
            </a:r>
            <a:endParaRPr lang="pt-BR" dirty="0"/>
          </a:p>
        </p:txBody>
      </p:sp>
      <p:sp>
        <p:nvSpPr>
          <p:cNvPr id="3" name="Espaço Reservado para Conteúdo 2"/>
          <p:cNvSpPr>
            <a:spLocks noGrp="1"/>
          </p:cNvSpPr>
          <p:nvPr>
            <p:ph idx="1"/>
          </p:nvPr>
        </p:nvSpPr>
        <p:spPr/>
        <p:txBody>
          <a:bodyPr/>
          <a:lstStyle/>
          <a:p>
            <a:pPr algn="just"/>
            <a:r>
              <a:rPr lang="pt-BR" dirty="0"/>
              <a:t>Quando você configura um servidor DHCP para oferecer suporte a clientes DHCP, ele automaticamente fornece informações de configuração aos clientes DHCP e também garante que os clientes da rede utilizem a configuração correta. Além disso, se você precisar realizar uma modificação na configuração IP de vários clientes, poderá realizá-la uma única vez no servidor DHCP, para que o DCHP atualize automaticamente a configuração do cliente para refletir essa mudança. </a:t>
            </a:r>
          </a:p>
        </p:txBody>
      </p:sp>
    </p:spTree>
    <p:extLst>
      <p:ext uri="{BB962C8B-B14F-4D97-AF65-F5344CB8AC3E}">
        <p14:creationId xmlns:p14="http://schemas.microsoft.com/office/powerpoint/2010/main" val="1966318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62608" y="663347"/>
            <a:ext cx="10946295" cy="1200329"/>
          </a:xfrm>
          <a:prstGeom prst="rect">
            <a:avLst/>
          </a:prstGeom>
          <a:noFill/>
        </p:spPr>
        <p:txBody>
          <a:bodyPr wrap="square" rtlCol="0">
            <a:spAutoFit/>
          </a:bodyPr>
          <a:lstStyle/>
          <a:p>
            <a:pPr algn="ctr"/>
            <a:r>
              <a:rPr lang="pt-BR" sz="3600" dirty="0"/>
              <a:t>Informe o IP e o nome do servidor  </a:t>
            </a:r>
            <a:r>
              <a:rPr lang="pt-BR" sz="3600" dirty="0" err="1"/>
              <a:t>Wins</a:t>
            </a:r>
            <a:r>
              <a:rPr lang="pt-BR" sz="3600" dirty="0"/>
              <a:t> e  da sua rede. Clique em Next</a:t>
            </a:r>
          </a:p>
        </p:txBody>
      </p:sp>
      <p:pic>
        <p:nvPicPr>
          <p:cNvPr id="4" name="Imagem 3"/>
          <p:cNvPicPr>
            <a:picLocks noChangeAspect="1"/>
          </p:cNvPicPr>
          <p:nvPr/>
        </p:nvPicPr>
        <p:blipFill>
          <a:blip r:embed="rId2"/>
          <a:stretch>
            <a:fillRect/>
          </a:stretch>
        </p:blipFill>
        <p:spPr>
          <a:xfrm>
            <a:off x="2388703" y="1863676"/>
            <a:ext cx="7192617" cy="4361739"/>
          </a:xfrm>
          <a:prstGeom prst="rect">
            <a:avLst/>
          </a:prstGeom>
        </p:spPr>
      </p:pic>
    </p:spTree>
    <p:extLst>
      <p:ext uri="{BB962C8B-B14F-4D97-AF65-F5344CB8AC3E}">
        <p14:creationId xmlns:p14="http://schemas.microsoft.com/office/powerpoint/2010/main" val="652510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927651" y="715617"/>
            <a:ext cx="10601739" cy="707886"/>
          </a:xfrm>
          <a:prstGeom prst="rect">
            <a:avLst/>
          </a:prstGeom>
          <a:noFill/>
        </p:spPr>
        <p:txBody>
          <a:bodyPr wrap="square" rtlCol="0">
            <a:spAutoFit/>
          </a:bodyPr>
          <a:lstStyle/>
          <a:p>
            <a:pPr algn="ctr"/>
            <a:r>
              <a:rPr lang="pt-BR" sz="4000" dirty="0"/>
              <a:t>Mande ativar o escopo e clique em Next</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89814" y="1696278"/>
            <a:ext cx="6405977" cy="4313583"/>
          </a:xfrm>
          <a:prstGeom prst="rect">
            <a:avLst/>
          </a:prstGeom>
          <a:noFill/>
          <a:ln>
            <a:noFill/>
          </a:ln>
        </p:spPr>
      </p:pic>
    </p:spTree>
    <p:extLst>
      <p:ext uri="{BB962C8B-B14F-4D97-AF65-F5344CB8AC3E}">
        <p14:creationId xmlns:p14="http://schemas.microsoft.com/office/powerpoint/2010/main" val="1255764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04422" y="834887"/>
            <a:ext cx="5022574" cy="707886"/>
          </a:xfrm>
          <a:prstGeom prst="rect">
            <a:avLst/>
          </a:prstGeom>
          <a:noFill/>
        </p:spPr>
        <p:txBody>
          <a:bodyPr wrap="square" rtlCol="0">
            <a:spAutoFit/>
          </a:bodyPr>
          <a:lstStyle/>
          <a:p>
            <a:pPr algn="ctr"/>
            <a:r>
              <a:rPr lang="pt-BR" sz="4000" dirty="0"/>
              <a:t>Clique em </a:t>
            </a:r>
            <a:r>
              <a:rPr lang="pt-BR" sz="4000" dirty="0" err="1"/>
              <a:t>Finish</a:t>
            </a:r>
            <a:endParaRPr lang="pt-BR" sz="4000" dirty="0"/>
          </a:p>
        </p:txBody>
      </p:sp>
      <p:pic>
        <p:nvPicPr>
          <p:cNvPr id="5" name="Imagem 4"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56723" y="1542773"/>
            <a:ext cx="5893904" cy="4540181"/>
          </a:xfrm>
          <a:prstGeom prst="rect">
            <a:avLst/>
          </a:prstGeom>
          <a:noFill/>
          <a:ln>
            <a:noFill/>
          </a:ln>
        </p:spPr>
      </p:pic>
    </p:spTree>
    <p:extLst>
      <p:ext uri="{BB962C8B-B14F-4D97-AF65-F5344CB8AC3E}">
        <p14:creationId xmlns:p14="http://schemas.microsoft.com/office/powerpoint/2010/main" val="4002756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768626" y="675861"/>
            <a:ext cx="10734261" cy="1323439"/>
          </a:xfrm>
          <a:prstGeom prst="rect">
            <a:avLst/>
          </a:prstGeom>
          <a:noFill/>
        </p:spPr>
        <p:txBody>
          <a:bodyPr wrap="square" rtlCol="0">
            <a:spAutoFit/>
          </a:bodyPr>
          <a:lstStyle/>
          <a:p>
            <a:pPr algn="ctr"/>
            <a:r>
              <a:rPr lang="pt-BR" sz="4000" dirty="0"/>
              <a:t>Agora clique no nome do servidor com o botão direito e Autorize-o</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76562" y="1999300"/>
            <a:ext cx="6657768" cy="4255726"/>
          </a:xfrm>
          <a:prstGeom prst="rect">
            <a:avLst/>
          </a:prstGeom>
          <a:noFill/>
          <a:ln>
            <a:noFill/>
          </a:ln>
        </p:spPr>
      </p:pic>
    </p:spTree>
    <p:extLst>
      <p:ext uri="{BB962C8B-B14F-4D97-AF65-F5344CB8AC3E}">
        <p14:creationId xmlns:p14="http://schemas.microsoft.com/office/powerpoint/2010/main" val="106266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848139" y="702365"/>
            <a:ext cx="10561983" cy="1200329"/>
          </a:xfrm>
          <a:prstGeom prst="rect">
            <a:avLst/>
          </a:prstGeom>
          <a:noFill/>
        </p:spPr>
        <p:txBody>
          <a:bodyPr wrap="square" rtlCol="0">
            <a:spAutoFit/>
          </a:bodyPr>
          <a:lstStyle/>
          <a:p>
            <a:pPr algn="just"/>
            <a:r>
              <a:rPr lang="pt-BR" sz="3600" dirty="0"/>
              <a:t>Ao pressionar F5 veremos que o DHCP server já está funcionando.</a:t>
            </a:r>
          </a:p>
        </p:txBody>
      </p:sp>
      <p:pic>
        <p:nvPicPr>
          <p:cNvPr id="3" name="Imagem 2"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484907" y="1417983"/>
            <a:ext cx="6759024" cy="4825034"/>
          </a:xfrm>
          <a:prstGeom prst="rect">
            <a:avLst/>
          </a:prstGeom>
          <a:noFill/>
          <a:ln>
            <a:noFill/>
          </a:ln>
        </p:spPr>
      </p:pic>
    </p:spTree>
    <p:extLst>
      <p:ext uri="{BB962C8B-B14F-4D97-AF65-F5344CB8AC3E}">
        <p14:creationId xmlns:p14="http://schemas.microsoft.com/office/powerpoint/2010/main" val="418866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i="1" dirty="0"/>
              <a:t>Exemplo </a:t>
            </a:r>
            <a:endParaRPr lang="pt-BR" dirty="0"/>
          </a:p>
        </p:txBody>
      </p:sp>
      <p:sp>
        <p:nvSpPr>
          <p:cNvPr id="3" name="Espaço Reservado para Conteúdo 2"/>
          <p:cNvSpPr>
            <a:spLocks noGrp="1"/>
          </p:cNvSpPr>
          <p:nvPr>
            <p:ph idx="1"/>
          </p:nvPr>
        </p:nvSpPr>
        <p:spPr/>
        <p:txBody>
          <a:bodyPr>
            <a:normAutofit fontScale="92500" lnSpcReduction="10000"/>
          </a:bodyPr>
          <a:lstStyle/>
          <a:p>
            <a:pPr algn="just"/>
            <a:r>
              <a:rPr lang="pt-BR" dirty="0"/>
              <a:t>Você precisa configurar 100 computadores com a configuração IP, mas sem DHCP. Não lhe resta alternativa além de configurar manualmente cada um dos computadores individualmente. Além disso, também é preciso documentar a configuração IP de cada cliente e realizar uma modificação na configuração IP dos clientes e ainda reconfigurar manualmente cada um deles. </a:t>
            </a:r>
          </a:p>
          <a:p>
            <a:pPr algn="just"/>
            <a:r>
              <a:rPr lang="pt-BR" dirty="0"/>
              <a:t>Mas o DHCP oferece uma solução para esse problema. Com o DHCP, você só precisa adicionar a configuração ao servidor DHCP, que atualizará os 100 clientes da rede. Além disso, quando precisar realizar uma modificação na configuração IP, ela será realizada uma única vez no Servidor DHCP, exigindo simplesmente que cada cliente TCP/IP atualize a sua configuração. </a:t>
            </a:r>
          </a:p>
        </p:txBody>
      </p:sp>
    </p:spTree>
    <p:extLst>
      <p:ext uri="{BB962C8B-B14F-4D97-AF65-F5344CB8AC3E}">
        <p14:creationId xmlns:p14="http://schemas.microsoft.com/office/powerpoint/2010/main" val="94148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4143796" y="1160613"/>
            <a:ext cx="6351392" cy="4407985"/>
          </a:xfrm>
          <a:prstGeom prst="rect">
            <a:avLst/>
          </a:prstGeom>
        </p:spPr>
      </p:pic>
      <p:sp>
        <p:nvSpPr>
          <p:cNvPr id="4" name="Retângulo 3"/>
          <p:cNvSpPr/>
          <p:nvPr/>
        </p:nvSpPr>
        <p:spPr>
          <a:xfrm>
            <a:off x="868926" y="734415"/>
            <a:ext cx="4910127" cy="461665"/>
          </a:xfrm>
          <a:prstGeom prst="rect">
            <a:avLst/>
          </a:prstGeom>
        </p:spPr>
        <p:txBody>
          <a:bodyPr wrap="none">
            <a:spAutoFit/>
          </a:bodyPr>
          <a:lstStyle/>
          <a:p>
            <a:r>
              <a:rPr lang="pt-BR" sz="2400" b="1" dirty="0">
                <a:solidFill>
                  <a:srgbClr val="C00000"/>
                </a:solidFill>
              </a:rPr>
              <a:t>Como o DHCP atribui endereços IP</a:t>
            </a:r>
          </a:p>
        </p:txBody>
      </p:sp>
    </p:spTree>
    <p:extLst>
      <p:ext uri="{BB962C8B-B14F-4D97-AF65-F5344CB8AC3E}">
        <p14:creationId xmlns:p14="http://schemas.microsoft.com/office/powerpoint/2010/main" val="246753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Introdução </a:t>
            </a:r>
            <a:endParaRPr lang="pt-BR" dirty="0"/>
          </a:p>
        </p:txBody>
      </p:sp>
      <p:sp>
        <p:nvSpPr>
          <p:cNvPr id="3" name="Espaço Reservado para Conteúdo 2"/>
          <p:cNvSpPr>
            <a:spLocks noGrp="1"/>
          </p:cNvSpPr>
          <p:nvPr>
            <p:ph idx="1"/>
          </p:nvPr>
        </p:nvSpPr>
        <p:spPr/>
        <p:txBody>
          <a:bodyPr/>
          <a:lstStyle/>
          <a:p>
            <a:pPr algn="just"/>
            <a:r>
              <a:rPr lang="pt-BR" dirty="0"/>
              <a:t>O DHCP permite controlar a atribuição de IP de um local central; portanto, você pode configurar o servidor DHCP para atribuir endereços IP a uma única </a:t>
            </a:r>
            <a:r>
              <a:rPr lang="pt-BR" dirty="0" err="1"/>
              <a:t>sub-rede</a:t>
            </a:r>
            <a:r>
              <a:rPr lang="pt-BR" dirty="0"/>
              <a:t> ou a várias </a:t>
            </a:r>
            <a:r>
              <a:rPr lang="pt-BR" dirty="0" err="1"/>
              <a:t>sub-redes</a:t>
            </a:r>
            <a:r>
              <a:rPr lang="pt-BR" dirty="0"/>
              <a:t>. Da mesma forma, o Servidor DHCP pode atribuir a configuração IP aos clientes de forma automática. </a:t>
            </a:r>
          </a:p>
        </p:txBody>
      </p:sp>
    </p:spTree>
    <p:extLst>
      <p:ext uri="{BB962C8B-B14F-4D97-AF65-F5344CB8AC3E}">
        <p14:creationId xmlns:p14="http://schemas.microsoft.com/office/powerpoint/2010/main" val="23831574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ânico">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D60C62811392B43880B3CE0195E1914" ma:contentTypeVersion="4" ma:contentTypeDescription="Crie um novo documento." ma:contentTypeScope="" ma:versionID="45c27f9e8fb19acb1031d8dc3dcfd085">
  <xsd:schema xmlns:xsd="http://www.w3.org/2001/XMLSchema" xmlns:xs="http://www.w3.org/2001/XMLSchema" xmlns:p="http://schemas.microsoft.com/office/2006/metadata/properties" xmlns:ns2="88ddd3d4-f779-487c-b505-cbe27750b4b5" targetNamespace="http://schemas.microsoft.com/office/2006/metadata/properties" ma:root="true" ma:fieldsID="c5560414b64a7d4d7d68601ac962205c" ns2:_="">
    <xsd:import namespace="88ddd3d4-f779-487c-b505-cbe27750b4b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ddd3d4-f779-487c-b505-cbe27750b4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C79E8D-15FA-4CE3-A810-71839D069441}"/>
</file>

<file path=customXml/itemProps2.xml><?xml version="1.0" encoding="utf-8"?>
<ds:datastoreItem xmlns:ds="http://schemas.openxmlformats.org/officeDocument/2006/customXml" ds:itemID="{A867FDC0-0314-45C6-8B86-21C268F60E07}"/>
</file>

<file path=customXml/itemProps3.xml><?xml version="1.0" encoding="utf-8"?>
<ds:datastoreItem xmlns:ds="http://schemas.openxmlformats.org/officeDocument/2006/customXml" ds:itemID="{CAB6CDA7-17C6-4EAD-9A4C-3334863704C6}"/>
</file>

<file path=docProps/app.xml><?xml version="1.0" encoding="utf-8"?>
<Properties xmlns="http://schemas.openxmlformats.org/officeDocument/2006/extended-properties" xmlns:vt="http://schemas.openxmlformats.org/officeDocument/2006/docPropsVTypes">
  <Template>Organic</Template>
  <TotalTime>138</TotalTime>
  <Words>3556</Words>
  <Application>Microsoft Office PowerPoint</Application>
  <PresentationFormat>Widescreen</PresentationFormat>
  <Paragraphs>168</Paragraphs>
  <Slides>64</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64</vt:i4>
      </vt:variant>
    </vt:vector>
  </HeadingPairs>
  <TitlesOfParts>
    <vt:vector size="68" baseType="lpstr">
      <vt:lpstr>Arial</vt:lpstr>
      <vt:lpstr>Garamond</vt:lpstr>
      <vt:lpstr>Verdana</vt:lpstr>
      <vt:lpstr>Orgânico</vt:lpstr>
      <vt:lpstr>Servidor DHCP</vt:lpstr>
      <vt:lpstr>Índice</vt:lpstr>
      <vt:lpstr>Por que utilizar o DHCP? </vt:lpstr>
      <vt:lpstr>Definição </vt:lpstr>
      <vt:lpstr>Configuração manual do TCP/IP </vt:lpstr>
      <vt:lpstr>Configuração automática do TCP/IP </vt:lpstr>
      <vt:lpstr>Exemplo </vt:lpstr>
      <vt:lpstr>Apresentação do PowerPoint</vt:lpstr>
      <vt:lpstr>Introdução </vt:lpstr>
      <vt:lpstr>Definição de Concessão</vt:lpstr>
      <vt:lpstr>Atribuição de endereços IP </vt:lpstr>
      <vt:lpstr>Atribuição de endereços IP </vt:lpstr>
      <vt:lpstr>Apresentação do PowerPoint</vt:lpstr>
      <vt:lpstr>O cliente DHCP envia o pacote DHCPDISCOVER para localizar o Servidor DHCP </vt:lpstr>
      <vt:lpstr>O Servidor DHCP envia um pacote DHCPOFFER ao cliente.</vt:lpstr>
      <vt:lpstr>O cliente DHCP envia um pacote DHCPREQUEST ao Servidor DHCP</vt:lpstr>
      <vt:lpstr>O Servidor DHCP envia um pacote DHCPACK ao cliente DHCP</vt:lpstr>
      <vt:lpstr>Apresentação do PowerPoint</vt:lpstr>
      <vt:lpstr>Como funciona o processo de Renovação de Concessão do DHCP</vt:lpstr>
      <vt:lpstr>Período de Concessão </vt:lpstr>
      <vt:lpstr>Processo automático "Renovação de Concessão" </vt:lpstr>
      <vt:lpstr>Processo automático "Renovação de Concessão" </vt:lpstr>
      <vt:lpstr>Processo manual de Renovação de Concessão </vt:lpstr>
      <vt:lpstr>Exercícios</vt:lpstr>
      <vt:lpstr>Apresentação do PowerPoint</vt:lpstr>
      <vt:lpstr>Por que autorizar o Servidor DHCP</vt:lpstr>
      <vt:lpstr>Por que um Servidor DHCP autorizado exige o Active Directory</vt:lpstr>
      <vt:lpstr>Como autorizar o serviço de Servidor DHCP</vt:lpstr>
      <vt:lpstr>Apresentação do PowerPoint</vt:lpstr>
      <vt:lpstr>Propriedades do escopo</vt:lpstr>
      <vt:lpstr>Como configurar um Escopo de DHCP</vt:lpstr>
      <vt:lpstr>Determinar endereços MAC </vt:lpstr>
      <vt:lpstr>Apresentação do PowerPoint</vt:lpstr>
      <vt:lpstr>Criar políticas</vt:lpstr>
      <vt:lpstr>Criar políticas</vt:lpstr>
      <vt:lpstr>Criar políticas</vt:lpstr>
      <vt:lpstr>Criar políticas</vt:lpstr>
      <vt:lpstr> Demonstrar políticas </vt:lpstr>
      <vt:lpstr>Demonstrar políticas</vt:lpstr>
      <vt:lpstr>Instalando e Configurando Servidor DHCP</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Sevdor DHCP</dc:title>
  <dc:creator>Carlos Alberto</dc:creator>
  <cp:lastModifiedBy>Aluno</cp:lastModifiedBy>
  <cp:revision>24</cp:revision>
  <dcterms:created xsi:type="dcterms:W3CDTF">2016-05-01T23:10:07Z</dcterms:created>
  <dcterms:modified xsi:type="dcterms:W3CDTF">2017-09-15T17:36:20Z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0x010100FD60C62811392B43880B3CE0195E1914</vt:lpwstr>
  </property>
</Properties>
</file>